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g" ContentType="image/jpeg"/>
  <Default Extension="wmf" ContentType="image/x-wmf"/>
  <Default Extension="bin" ContentType="application/vnd.openxmlformats-officedocument.oleObject"/>
  <Default Extension="rels" ContentType="application/vnd.openxmlformats-package.relationships+xml"/>
  <Default Extension="jpeg" ContentType="image/jpeg"/>
  <Default Extension="png" ContentType="image/png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de-DE"/>
    </a:defPPr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1" d="100"/>
          <a:sy n="61" d="100"/>
        </p:scale>
        <p:origin x="860" y="88"/>
      </p:cViewPr>
      <p:guideLst>
        <p:guide pos="3840"/>
        <p:guide pos="2160" orient="horz"/>
      </p:guideLst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 /><Relationship Id="rId18" Type="http://schemas.openxmlformats.org/officeDocument/2006/relationships/tableStyles" Target="tableStyles.xml" /><Relationship Id="rId19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0B2D608-DCAE-3F73-84A8-7CC369BD2C1E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F86B355-7065-3AEC-2130-F3FB8D7FD199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D0BC647-8E0B-2003-EBF2-E4B4E6953BD2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15F1C8-7D56-0FB4-806D-2B46AC2BE6A9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7150BC6-DF8A-DF6C-EE24-5FC7B7F5E475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3BCAEB0-A303-895F-5A93-EE7B98CB6C05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CDBEEE5-02CC-AAFE-7370-B762A33D9E24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798CDD7-4962-633E-3314-D0CB1CC97B72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FBD4ABC-D848-2E64-A4B1-E421E47E7A14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A6164F4-791B-7E59-F947-9DDC40A64BE2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0F25125-3BF8-4959-0CA8-87147F6B236B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C2A9092-56C7-6D35-C767-0AC55A41A6EF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64651523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57333285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/>
          </a:p>
        </p:txBody>
      </p:sp>
      <p:sp>
        <p:nvSpPr>
          <p:cNvPr id="860500181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244742191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6839467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586276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836332045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060241430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555172344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1575090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8491903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613830335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550145030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100236001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51989517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056848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821646520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36310416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826830340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42394561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1237559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40699291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333201929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970726182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08904552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8019390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76095631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858087441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46664268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815357727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311447423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60320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70713088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870968539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69820264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298494757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159480706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97141506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72960344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4929996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850901148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208978080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509356258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2071346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887802760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08295531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1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920910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711000713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958737999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503442770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987564582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93837082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0519743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727899760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1708066730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90364455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049351360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542228504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5153751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27543526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75607730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2011508184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84500073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802006FE-6571-4354-8775-F8708372C227}" type="slidenum">
              <a:rPr lang="de-DE"/>
              <a:t>1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7" Type="http://schemas.openxmlformats.org/officeDocument/2006/relationships/image" Target="../media/media1.sv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creativecommons.org/licenses/by/4.0/deed.de" TargetMode="Externa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91312815" name="Grafik 3" descr="Ein Bild, das Riff, Bild, Pflanze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rcRect l="0" t="3657" r="191" b="4218"/>
          <a:stretch/>
        </p:blipFill>
        <p:spPr bwMode="auto">
          <a:xfrm>
            <a:off x="324" y="-162046"/>
            <a:ext cx="12194388" cy="4153435"/>
          </a:xfrm>
          <a:prstGeom prst="rect">
            <a:avLst/>
          </a:prstGeom>
        </p:spPr>
      </p:pic>
      <p:pic>
        <p:nvPicPr>
          <p:cNvPr id="359344836" name="Grafik 4" descr="Ein Bild, das Text, Schrift, Grafiken, Logo enthält.&#10;&#10;KI-generierte Inhalte können fehlerhaft sein.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7707149" y="5650738"/>
            <a:ext cx="1838159" cy="650400"/>
          </a:xfrm>
          <a:prstGeom prst="rect">
            <a:avLst/>
          </a:prstGeom>
          <a:ln>
            <a:noFill/>
          </a:ln>
        </p:spPr>
      </p:pic>
      <p:pic>
        <p:nvPicPr>
          <p:cNvPr id="1757154318" name="Grafik 6" descr="Ein Bild, das Logo, Schrift, Grafiken, Grafikdesign enthält.&#10;&#10;KI-generierte Inhalte können fehlerhaft sein."/>
          <p:cNvPicPr>
            <a:picLocks noChangeAspect="1"/>
          </p:cNvPicPr>
          <p:nvPr/>
        </p:nvPicPr>
        <p:blipFill rotWithShape="1">
          <a:blip r:embed="rId5"/>
          <a:stretch/>
        </p:blipFill>
        <p:spPr bwMode="auto">
          <a:xfrm>
            <a:off x="6267856" y="5606193"/>
            <a:ext cx="1278550" cy="695170"/>
          </a:xfrm>
          <a:prstGeom prst="rect">
            <a:avLst/>
          </a:prstGeom>
          <a:ln>
            <a:noFill/>
          </a:ln>
        </p:spPr>
      </p:pic>
      <p:sp>
        <p:nvSpPr>
          <p:cNvPr id="1157696721" name="Textfeld 4"/>
          <p:cNvSpPr txBox="1"/>
          <p:nvPr/>
        </p:nvSpPr>
        <p:spPr bwMode="auto">
          <a:xfrm rot="10800000" flipV="1">
            <a:off x="339747" y="3990714"/>
            <a:ext cx="12063287" cy="144655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>
            <a:defPPr>
              <a:defRPr lang="de-DE"/>
            </a:defPPr>
            <a:lvl1pPr marL="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4400">
                <a:solidFill>
                  <a:srgbClr val="70872B"/>
                </a:solidFill>
                <a:latin typeface="Posterama"/>
                <a:cs typeface="Posterama"/>
              </a:rPr>
              <a:t>Wie Makroalgen einen Beitrag zum Schutz und zur Erholung der Ostsee leisten können</a:t>
            </a:r>
            <a:endParaRPr lang="en-US" sz="4400"/>
          </a:p>
        </p:txBody>
      </p:sp>
      <p:pic>
        <p:nvPicPr>
          <p:cNvPr id="1628753347" name="Grafik 7"/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 bwMode="auto">
          <a:xfrm>
            <a:off x="9273001" y="5316328"/>
            <a:ext cx="2922520" cy="1537253"/>
          </a:xfrm>
          <a:prstGeom prst="rect">
            <a:avLst/>
          </a:prstGeom>
        </p:spPr>
      </p:pic>
      <p:sp>
        <p:nvSpPr>
          <p:cNvPr id="829771818" name="Textfeld 8"/>
          <p:cNvSpPr txBox="1"/>
          <p:nvPr/>
        </p:nvSpPr>
        <p:spPr bwMode="auto">
          <a:xfrm>
            <a:off x="339746" y="5502507"/>
            <a:ext cx="7846992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de-DE"/>
            </a:defPPr>
            <a:lvl1pPr marL="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800" i="1">
                <a:solidFill>
                  <a:srgbClr val="70872B"/>
                </a:solidFill>
                <a:latin typeface="Posterama"/>
                <a:cs typeface="Posterama"/>
              </a:rPr>
              <a:t>Algen-Mystery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54612E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80868624" name="Rechteck: abgerundete Ecken 11"/>
          <p:cNvSpPr/>
          <p:nvPr/>
        </p:nvSpPr>
        <p:spPr bwMode="auto">
          <a:xfrm>
            <a:off x="439291" y="1635370"/>
            <a:ext cx="3068365" cy="1325153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7337506" name="Rechteck: abgerundete Ecken 2"/>
          <p:cNvSpPr/>
          <p:nvPr/>
        </p:nvSpPr>
        <p:spPr bwMode="auto">
          <a:xfrm rot="16199999">
            <a:off x="5649163" y="-4792913"/>
            <a:ext cx="886192" cy="11313962"/>
          </a:xfrm>
          <a:prstGeom prst="roundRect">
            <a:avLst>
              <a:gd name="adj" fmla="val 16667"/>
            </a:avLst>
          </a:prstGeom>
          <a:solidFill>
            <a:srgbClr val="96B3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87614924" name="Rechteck: abgerundete Ecken 7"/>
          <p:cNvSpPr/>
          <p:nvPr/>
        </p:nvSpPr>
        <p:spPr bwMode="auto">
          <a:xfrm>
            <a:off x="4561732" y="2432324"/>
            <a:ext cx="3068365" cy="1332144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27181315" name="Rechteck: abgerundete Ecken 22"/>
          <p:cNvSpPr/>
          <p:nvPr/>
        </p:nvSpPr>
        <p:spPr bwMode="auto">
          <a:xfrm>
            <a:off x="439291" y="3271223"/>
            <a:ext cx="3068365" cy="1325153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81883380" name="Rechteck: abgerundete Ecken 24"/>
          <p:cNvSpPr/>
          <p:nvPr/>
        </p:nvSpPr>
        <p:spPr bwMode="auto">
          <a:xfrm>
            <a:off x="4563877" y="4690361"/>
            <a:ext cx="3068365" cy="1325153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56990352" name="Rechteck: abgerundete Ecken 26"/>
          <p:cNvSpPr/>
          <p:nvPr/>
        </p:nvSpPr>
        <p:spPr bwMode="auto">
          <a:xfrm>
            <a:off x="8681474" y="2432324"/>
            <a:ext cx="3068365" cy="1325153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83462054" name="Rechteck: abgerundete Ecken 27"/>
          <p:cNvSpPr/>
          <p:nvPr/>
        </p:nvSpPr>
        <p:spPr bwMode="auto">
          <a:xfrm>
            <a:off x="8681474" y="4690361"/>
            <a:ext cx="3068365" cy="1325153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23132270" name="Geschweifte Klammer rechts 32"/>
          <p:cNvSpPr/>
          <p:nvPr/>
        </p:nvSpPr>
        <p:spPr bwMode="auto">
          <a:xfrm>
            <a:off x="3732276" y="2293689"/>
            <a:ext cx="659852" cy="1655960"/>
          </a:xfrm>
          <a:prstGeom prst="rightBrace">
            <a:avLst>
              <a:gd name="adj1" fmla="val 8333"/>
              <a:gd name="adj2" fmla="val 50000"/>
            </a:avLst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60134916" name="Textfeld 42"/>
          <p:cNvSpPr txBox="1"/>
          <p:nvPr/>
        </p:nvSpPr>
        <p:spPr bwMode="auto">
          <a:xfrm>
            <a:off x="580003" y="187890"/>
            <a:ext cx="10893619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endParaRPr lang="de-DE" sz="2800">
              <a:solidFill>
                <a:srgbClr val="FFFFFF"/>
              </a:solidFill>
              <a:latin typeface="Posterama"/>
              <a:cs typeface="Segoe UI"/>
            </a:endParaRPr>
          </a:p>
          <a:p>
            <a:pPr>
              <a:defRPr/>
            </a:pPr>
            <a:r>
              <a:rPr lang="en-US" sz="2400">
                <a:latin typeface="Posterama"/>
                <a:cs typeface="Posterama"/>
              </a:rPr>
              <a:t>2. </a:t>
            </a:r>
            <a:r>
              <a:rPr lang="en-US" sz="2400">
                <a:latin typeface="Posterama"/>
                <a:cs typeface="Posterama"/>
              </a:rPr>
              <a:t>Erkläre</a:t>
            </a:r>
            <a:r>
              <a:rPr lang="en-US" sz="2400">
                <a:latin typeface="Posterama"/>
                <a:cs typeface="Posterama"/>
              </a:rPr>
              <a:t> die </a:t>
            </a:r>
            <a:r>
              <a:rPr lang="en-US" sz="2400">
                <a:latin typeface="Posterama"/>
                <a:cs typeface="Posterama"/>
              </a:rPr>
              <a:t>Entstehung</a:t>
            </a:r>
            <a:r>
              <a:rPr lang="en-US" sz="2400">
                <a:latin typeface="Posterama"/>
                <a:cs typeface="Posterama"/>
              </a:rPr>
              <a:t> von </a:t>
            </a:r>
            <a:r>
              <a:rPr lang="en-US" sz="2400">
                <a:latin typeface="Posterama"/>
                <a:cs typeface="Posterama"/>
              </a:rPr>
              <a:t>Todeszonen</a:t>
            </a:r>
            <a:r>
              <a:rPr lang="en-US" sz="2400">
                <a:latin typeface="Posterama"/>
                <a:cs typeface="Posterama"/>
              </a:rPr>
              <a:t> in der </a:t>
            </a:r>
            <a:r>
              <a:rPr lang="en-US" sz="2400">
                <a:latin typeface="Posterama"/>
                <a:cs typeface="Posterama"/>
              </a:rPr>
              <a:t>Ostsee</a:t>
            </a:r>
            <a:r>
              <a:rPr lang="en-US" sz="2400">
                <a:latin typeface="Posterama"/>
                <a:cs typeface="Posterama"/>
              </a:rPr>
              <a:t>.</a:t>
            </a:r>
            <a:endParaRPr/>
          </a:p>
        </p:txBody>
      </p:sp>
      <p:sp>
        <p:nvSpPr>
          <p:cNvPr id="1358099902" name="Textfeld 44"/>
          <p:cNvSpPr txBox="1"/>
          <p:nvPr/>
        </p:nvSpPr>
        <p:spPr bwMode="auto">
          <a:xfrm>
            <a:off x="531068" y="1823743"/>
            <a:ext cx="2889125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Erwärmung</a:t>
            </a:r>
            <a:r>
              <a:rPr lang="de-DE" sz="2800">
                <a:latin typeface="Posterama"/>
                <a:cs typeface="Segoe UI"/>
              </a:rPr>
              <a:t> </a:t>
            </a:r>
            <a:r>
              <a:rPr lang="de-DE" sz="2400">
                <a:latin typeface="Posterama"/>
                <a:cs typeface="Segoe UI"/>
              </a:rPr>
              <a:t>der</a:t>
            </a:r>
            <a:r>
              <a:rPr lang="de-DE" sz="2800">
                <a:latin typeface="Posterama"/>
                <a:cs typeface="Segoe UI"/>
              </a:rPr>
              <a:t> </a:t>
            </a:r>
            <a:r>
              <a:rPr lang="de-DE" sz="2400">
                <a:latin typeface="Posterama"/>
                <a:cs typeface="Segoe UI"/>
              </a:rPr>
              <a:t>Ostsee</a:t>
            </a:r>
            <a:endParaRPr/>
          </a:p>
        </p:txBody>
      </p:sp>
      <p:sp>
        <p:nvSpPr>
          <p:cNvPr id="1104481767" name="Textfeld 46"/>
          <p:cNvSpPr txBox="1"/>
          <p:nvPr/>
        </p:nvSpPr>
        <p:spPr bwMode="auto">
          <a:xfrm>
            <a:off x="4746534" y="2292130"/>
            <a:ext cx="2707364" cy="1261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endParaRPr lang="de-DE" sz="2800">
              <a:solidFill>
                <a:srgbClr val="FFFFFF"/>
              </a:solidFill>
              <a:latin typeface="Posterama"/>
              <a:cs typeface="Segoe UI"/>
            </a:endParaRPr>
          </a:p>
          <a:p>
            <a:pPr algn="ctr">
              <a:defRPr/>
            </a:pPr>
            <a:r>
              <a:rPr lang="en-US" sz="2400">
                <a:latin typeface="Posterama"/>
                <a:cs typeface="Posterama"/>
              </a:rPr>
              <a:t>Ausbreitung</a:t>
            </a:r>
            <a:r>
              <a:rPr lang="en-US" sz="2400">
                <a:latin typeface="Posterama"/>
                <a:cs typeface="Posterama"/>
              </a:rPr>
              <a:t> von </a:t>
            </a:r>
            <a:r>
              <a:rPr lang="en-US" sz="2400">
                <a:latin typeface="Posterama"/>
                <a:cs typeface="Posterama"/>
              </a:rPr>
              <a:t>Blaualgen</a:t>
            </a:r>
            <a:endParaRPr/>
          </a:p>
        </p:txBody>
      </p:sp>
      <p:sp>
        <p:nvSpPr>
          <p:cNvPr id="636602469" name="Textfeld 49"/>
          <p:cNvSpPr txBox="1"/>
          <p:nvPr/>
        </p:nvSpPr>
        <p:spPr bwMode="auto">
          <a:xfrm>
            <a:off x="531067" y="3459596"/>
            <a:ext cx="2889125" cy="83099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Eutrophierung der Ostsee </a:t>
            </a:r>
            <a:endParaRPr lang="de-DE" sz="2800">
              <a:latin typeface="Posterama"/>
              <a:cs typeface="Segoe UI"/>
            </a:endParaRPr>
          </a:p>
        </p:txBody>
      </p:sp>
      <p:sp>
        <p:nvSpPr>
          <p:cNvPr id="285587692" name="Textfeld 52"/>
          <p:cNvSpPr txBox="1"/>
          <p:nvPr/>
        </p:nvSpPr>
        <p:spPr bwMode="auto">
          <a:xfrm>
            <a:off x="4648662" y="4934660"/>
            <a:ext cx="2889125" cy="83099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Sauerstoffentzug durch Zersetzung</a:t>
            </a:r>
            <a:endParaRPr/>
          </a:p>
        </p:txBody>
      </p:sp>
      <p:sp>
        <p:nvSpPr>
          <p:cNvPr id="1185878622" name="Textfeld 53"/>
          <p:cNvSpPr txBox="1"/>
          <p:nvPr/>
        </p:nvSpPr>
        <p:spPr bwMode="auto">
          <a:xfrm>
            <a:off x="8773250" y="2515835"/>
            <a:ext cx="2889125" cy="120032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Trübung des Oberflächen-wassers </a:t>
            </a:r>
            <a:endParaRPr/>
          </a:p>
        </p:txBody>
      </p:sp>
      <p:sp>
        <p:nvSpPr>
          <p:cNvPr id="1108103428" name="Textfeld 54"/>
          <p:cNvSpPr txBox="1"/>
          <p:nvPr/>
        </p:nvSpPr>
        <p:spPr bwMode="auto">
          <a:xfrm>
            <a:off x="8794222" y="4934660"/>
            <a:ext cx="2889125" cy="83099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Entstehung von Todeszonen</a:t>
            </a:r>
            <a:endParaRPr/>
          </a:p>
        </p:txBody>
      </p:sp>
      <p:sp>
        <p:nvSpPr>
          <p:cNvPr id="406986549" name="Pfeil: nach rechts 8"/>
          <p:cNvSpPr/>
          <p:nvPr/>
        </p:nvSpPr>
        <p:spPr bwMode="auto">
          <a:xfrm>
            <a:off x="7924797" y="3026224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3175623" name="Pfeil: nach rechts 10"/>
          <p:cNvSpPr/>
          <p:nvPr/>
        </p:nvSpPr>
        <p:spPr bwMode="auto">
          <a:xfrm>
            <a:off x="7924797" y="5283196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98818368" name="Pfeil: nach rechts 12"/>
          <p:cNvSpPr/>
          <p:nvPr/>
        </p:nvSpPr>
        <p:spPr bwMode="auto">
          <a:xfrm rot="5400000">
            <a:off x="9971310" y="4143823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37749374" name="Pfeil: nach rechts 13"/>
          <p:cNvSpPr/>
          <p:nvPr/>
        </p:nvSpPr>
        <p:spPr bwMode="auto">
          <a:xfrm rot="5400000">
            <a:off x="5827481" y="4143822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20215747" name="Textfeld 15"/>
          <p:cNvSpPr txBox="1"/>
          <p:nvPr/>
        </p:nvSpPr>
        <p:spPr bwMode="auto">
          <a:xfrm>
            <a:off x="3631033" y="1824337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ideal für</a:t>
            </a:r>
            <a:endParaRPr lang="de-DE" sz="14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58149585" name="Textfeld 17"/>
          <p:cNvSpPr txBox="1"/>
          <p:nvPr/>
        </p:nvSpPr>
        <p:spPr bwMode="auto">
          <a:xfrm>
            <a:off x="7755620" y="2649255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führt zu</a:t>
            </a:r>
            <a:endParaRPr lang="de-DE" sz="14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666551047" name="Textfeld 18"/>
          <p:cNvSpPr txBox="1"/>
          <p:nvPr/>
        </p:nvSpPr>
        <p:spPr bwMode="auto">
          <a:xfrm>
            <a:off x="7755620" y="4935255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führt zu</a:t>
            </a:r>
            <a:endParaRPr lang="de-DE" sz="14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578713378" name="Textfeld 19"/>
          <p:cNvSpPr txBox="1"/>
          <p:nvPr/>
        </p:nvSpPr>
        <p:spPr bwMode="auto">
          <a:xfrm>
            <a:off x="5078134" y="3984503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führt zu</a:t>
            </a:r>
            <a:endParaRPr lang="de-DE" sz="14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1893559525" name="Textfeld 20"/>
          <p:cNvSpPr txBox="1"/>
          <p:nvPr/>
        </p:nvSpPr>
        <p:spPr bwMode="auto">
          <a:xfrm>
            <a:off x="9146794" y="3984502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führt zu</a:t>
            </a:r>
            <a:endParaRPr lang="de-DE" sz="14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1306733882" name="Textfeld 6"/>
          <p:cNvSpPr txBox="1"/>
          <p:nvPr/>
        </p:nvSpPr>
        <p:spPr bwMode="auto">
          <a:xfrm>
            <a:off x="11462425" y="6209489"/>
            <a:ext cx="437744" cy="3728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>
                <a:solidFill>
                  <a:schemeClr val="bg1"/>
                </a:solidFill>
                <a:latin typeface="Posterama"/>
                <a:cs typeface="Posterama"/>
              </a:rPr>
              <a:t>​ 9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8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09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60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18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13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2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1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48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98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4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7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99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4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7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58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88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17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5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55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1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46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0868624" grpId="0" animBg="1"/>
      <p:bldP spid="87614924" grpId="0" animBg="1"/>
      <p:bldP spid="827181315" grpId="0" animBg="1"/>
      <p:bldP spid="1981883380" grpId="0" animBg="1"/>
      <p:bldP spid="1256990352" grpId="0" animBg="1"/>
      <p:bldP spid="683462054" grpId="0" animBg="1"/>
      <p:bldP spid="1123132270" grpId="0" animBg="1"/>
      <p:bldP spid="1358099902" grpId="0"/>
      <p:bldP spid="1104481767" grpId="0"/>
      <p:bldP spid="636602469" grpId="0"/>
      <p:bldP spid="285587692" grpId="0"/>
      <p:bldP spid="1185878622" grpId="0"/>
      <p:bldP spid="1108103428" grpId="0"/>
      <p:bldP spid="406986549" grpId="0" animBg="1"/>
      <p:bldP spid="293175623" grpId="0" animBg="1"/>
      <p:bldP spid="1198818368" grpId="0" animBg="1"/>
      <p:bldP spid="1537749374" grpId="0" animBg="1"/>
      <p:bldP spid="1720215747" grpId="0"/>
      <p:bldP spid="58149585" grpId="0"/>
      <p:bldP spid="666551047" grpId="0"/>
      <p:bldP spid="578713378" grpId="0"/>
      <p:bldP spid="18935595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54612E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3451320" name="Rechteck: abgerundete Ecken 11"/>
          <p:cNvSpPr/>
          <p:nvPr/>
        </p:nvSpPr>
        <p:spPr bwMode="auto">
          <a:xfrm>
            <a:off x="439291" y="2136685"/>
            <a:ext cx="3081733" cy="1010997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03485172" name="Textfeld 4"/>
          <p:cNvSpPr txBox="1"/>
          <p:nvPr/>
        </p:nvSpPr>
        <p:spPr bwMode="auto">
          <a:xfrm>
            <a:off x="11475284" y="6276458"/>
            <a:ext cx="55540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>
                <a:solidFill>
                  <a:schemeClr val="bg1"/>
                </a:solidFill>
                <a:latin typeface="Posterama"/>
                <a:cs typeface="Posterama"/>
              </a:rPr>
              <a:t>​ 10</a:t>
            </a:r>
            <a:endParaRPr/>
          </a:p>
        </p:txBody>
      </p:sp>
      <p:sp>
        <p:nvSpPr>
          <p:cNvPr id="260448525" name="Rechteck: abgerundete Ecken 2"/>
          <p:cNvSpPr/>
          <p:nvPr/>
        </p:nvSpPr>
        <p:spPr bwMode="auto">
          <a:xfrm rot="16199999">
            <a:off x="5525505" y="-4635833"/>
            <a:ext cx="1173613" cy="11354067"/>
          </a:xfrm>
          <a:prstGeom prst="roundRect">
            <a:avLst>
              <a:gd name="adj" fmla="val 16667"/>
            </a:avLst>
          </a:prstGeom>
          <a:solidFill>
            <a:srgbClr val="96B3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1638764809" name="Textfeld 42"/>
          <p:cNvSpPr txBox="1"/>
          <p:nvPr/>
        </p:nvSpPr>
        <p:spPr bwMode="auto">
          <a:xfrm>
            <a:off x="579471" y="186292"/>
            <a:ext cx="10893619" cy="1261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endParaRPr lang="de-DE" sz="2800">
              <a:solidFill>
                <a:srgbClr val="FFFFFF"/>
              </a:solidFill>
              <a:latin typeface="Posterama"/>
              <a:cs typeface="Segoe UI"/>
            </a:endParaRPr>
          </a:p>
          <a:p>
            <a:pPr>
              <a:defRPr/>
            </a:pPr>
            <a:r>
              <a:rPr lang="en-US" sz="2400">
                <a:latin typeface="Posterama"/>
                <a:cs typeface="Posterama"/>
              </a:rPr>
              <a:t>3. </a:t>
            </a:r>
            <a:r>
              <a:rPr lang="en-US" sz="2400">
                <a:latin typeface="Posterama"/>
                <a:cs typeface="Posterama"/>
              </a:rPr>
              <a:t>Erkläre</a:t>
            </a:r>
            <a:r>
              <a:rPr lang="en-US" sz="2400">
                <a:latin typeface="Posterama"/>
                <a:cs typeface="Posterama"/>
              </a:rPr>
              <a:t> die </a:t>
            </a:r>
            <a:r>
              <a:rPr lang="en-US" sz="2400">
                <a:latin typeface="Posterama"/>
                <a:cs typeface="Posterama"/>
              </a:rPr>
              <a:t>Zusammenhänge</a:t>
            </a:r>
            <a:r>
              <a:rPr lang="en-US" sz="2400">
                <a:latin typeface="Posterama"/>
                <a:cs typeface="Posterama"/>
              </a:rPr>
              <a:t> </a:t>
            </a:r>
            <a:r>
              <a:rPr lang="en-US" sz="2400">
                <a:latin typeface="Posterama"/>
                <a:cs typeface="Posterama"/>
              </a:rPr>
              <a:t>zwischen</a:t>
            </a:r>
            <a:r>
              <a:rPr lang="en-US" sz="2400">
                <a:latin typeface="Posterama"/>
                <a:cs typeface="Posterama"/>
              </a:rPr>
              <a:t> dem </a:t>
            </a:r>
            <a:r>
              <a:rPr lang="en-US" sz="2400">
                <a:latin typeface="Posterama"/>
                <a:cs typeface="Posterama"/>
              </a:rPr>
              <a:t>Anbau</a:t>
            </a:r>
            <a:r>
              <a:rPr lang="en-US" sz="2400">
                <a:latin typeface="Posterama"/>
                <a:cs typeface="Posterama"/>
              </a:rPr>
              <a:t> von </a:t>
            </a:r>
            <a:r>
              <a:rPr lang="en-US" sz="2400">
                <a:latin typeface="Posterama"/>
                <a:cs typeface="Posterama"/>
              </a:rPr>
              <a:t>Makroalgen</a:t>
            </a:r>
            <a:r>
              <a:rPr lang="en-US" sz="2400">
                <a:latin typeface="Posterama"/>
                <a:cs typeface="Posterama"/>
              </a:rPr>
              <a:t> und der </a:t>
            </a:r>
            <a:r>
              <a:rPr lang="en-US" sz="2400">
                <a:latin typeface="Posterama"/>
                <a:cs typeface="Posterama"/>
              </a:rPr>
              <a:t>Ausbreitung</a:t>
            </a:r>
            <a:r>
              <a:rPr lang="en-US" sz="2400">
                <a:latin typeface="Posterama"/>
                <a:cs typeface="Posterama"/>
              </a:rPr>
              <a:t> von </a:t>
            </a:r>
            <a:r>
              <a:rPr lang="en-US" sz="2400">
                <a:latin typeface="Posterama"/>
                <a:cs typeface="Posterama"/>
              </a:rPr>
              <a:t>Blaualgen</a:t>
            </a:r>
            <a:r>
              <a:rPr lang="en-US" sz="2400">
                <a:latin typeface="Posterama"/>
                <a:cs typeface="Posterama"/>
              </a:rPr>
              <a:t>.</a:t>
            </a:r>
            <a:endParaRPr/>
          </a:p>
        </p:txBody>
      </p:sp>
      <p:sp>
        <p:nvSpPr>
          <p:cNvPr id="2017063212" name="Textfeld 52"/>
          <p:cNvSpPr txBox="1"/>
          <p:nvPr/>
        </p:nvSpPr>
        <p:spPr bwMode="auto">
          <a:xfrm>
            <a:off x="437609" y="2220871"/>
            <a:ext cx="2889125" cy="83099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Nutzung fossiler Brennstoffe</a:t>
            </a:r>
            <a:endParaRPr/>
          </a:p>
        </p:txBody>
      </p:sp>
      <p:sp>
        <p:nvSpPr>
          <p:cNvPr id="14398597" name="Rechteck: abgerundete Ecken 6"/>
          <p:cNvSpPr/>
          <p:nvPr/>
        </p:nvSpPr>
        <p:spPr bwMode="auto">
          <a:xfrm>
            <a:off x="439863" y="3513823"/>
            <a:ext cx="3081733" cy="1395624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628889" name="Rechteck: abgerundete Ecken 8"/>
          <p:cNvSpPr/>
          <p:nvPr/>
        </p:nvSpPr>
        <p:spPr bwMode="auto">
          <a:xfrm>
            <a:off x="432606" y="5264895"/>
            <a:ext cx="3081733" cy="1010997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07554164" name="Rechteck: abgerundete Ecken 9"/>
          <p:cNvSpPr/>
          <p:nvPr/>
        </p:nvSpPr>
        <p:spPr bwMode="auto">
          <a:xfrm>
            <a:off x="4556764" y="2136494"/>
            <a:ext cx="3081733" cy="1010997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71901911" name="Rechteck: abgerundete Ecken 10"/>
          <p:cNvSpPr/>
          <p:nvPr/>
        </p:nvSpPr>
        <p:spPr bwMode="auto">
          <a:xfrm>
            <a:off x="8707658" y="2136685"/>
            <a:ext cx="3081733" cy="1010997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40672813" name="Rechteck: abgerundete Ecken 12"/>
          <p:cNvSpPr/>
          <p:nvPr/>
        </p:nvSpPr>
        <p:spPr bwMode="auto">
          <a:xfrm>
            <a:off x="4554472" y="5265086"/>
            <a:ext cx="3081733" cy="1010997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13327353" name="Rechteck: abgerundete Ecken 13"/>
          <p:cNvSpPr/>
          <p:nvPr/>
        </p:nvSpPr>
        <p:spPr bwMode="auto">
          <a:xfrm>
            <a:off x="8707658" y="5264894"/>
            <a:ext cx="3081733" cy="1010997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59213720" name="Rechteck: abgerundete Ecken 14"/>
          <p:cNvSpPr/>
          <p:nvPr/>
        </p:nvSpPr>
        <p:spPr bwMode="auto">
          <a:xfrm>
            <a:off x="8707658" y="3680737"/>
            <a:ext cx="3081733" cy="1010997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03501956" name="Textfeld 15"/>
          <p:cNvSpPr txBox="1"/>
          <p:nvPr/>
        </p:nvSpPr>
        <p:spPr bwMode="auto">
          <a:xfrm>
            <a:off x="4654390" y="2413949"/>
            <a:ext cx="2889125" cy="52322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800">
                <a:latin typeface="Posterama"/>
                <a:cs typeface="Segoe UI"/>
              </a:rPr>
              <a:t>Klimawandel</a:t>
            </a:r>
            <a:r>
              <a:rPr lang="de-DE" sz="2400">
                <a:latin typeface="Posterama"/>
                <a:cs typeface="Segoe UI"/>
              </a:rPr>
              <a:t> </a:t>
            </a:r>
            <a:endParaRPr/>
          </a:p>
        </p:txBody>
      </p:sp>
      <p:sp>
        <p:nvSpPr>
          <p:cNvPr id="755659498" name="Textfeld 16"/>
          <p:cNvSpPr txBox="1"/>
          <p:nvPr/>
        </p:nvSpPr>
        <p:spPr bwMode="auto">
          <a:xfrm>
            <a:off x="8799556" y="2220870"/>
            <a:ext cx="2889125" cy="83099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Erwärmung der Ostsee</a:t>
            </a:r>
            <a:endParaRPr/>
          </a:p>
        </p:txBody>
      </p:sp>
      <p:sp>
        <p:nvSpPr>
          <p:cNvPr id="339194579" name="Textfeld 17"/>
          <p:cNvSpPr txBox="1"/>
          <p:nvPr/>
        </p:nvSpPr>
        <p:spPr bwMode="auto">
          <a:xfrm>
            <a:off x="371530" y="3612525"/>
            <a:ext cx="3193926" cy="120032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Alternativen zu fossilen Brennstoffen</a:t>
            </a:r>
            <a:endParaRPr/>
          </a:p>
        </p:txBody>
      </p:sp>
      <p:sp>
        <p:nvSpPr>
          <p:cNvPr id="831138169" name="Textfeld 18"/>
          <p:cNvSpPr txBox="1"/>
          <p:nvPr/>
        </p:nvSpPr>
        <p:spPr bwMode="auto">
          <a:xfrm>
            <a:off x="524503" y="5349081"/>
            <a:ext cx="2889125" cy="83099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Anbau von Makroalgen</a:t>
            </a:r>
            <a:endParaRPr/>
          </a:p>
        </p:txBody>
      </p:sp>
      <p:sp>
        <p:nvSpPr>
          <p:cNvPr id="445821323" name="Textfeld 19"/>
          <p:cNvSpPr txBox="1"/>
          <p:nvPr/>
        </p:nvSpPr>
        <p:spPr bwMode="auto">
          <a:xfrm>
            <a:off x="4671997" y="5353617"/>
            <a:ext cx="2889125" cy="83099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Nährstoffentzug aus der Ostsee</a:t>
            </a:r>
            <a:endParaRPr/>
          </a:p>
        </p:txBody>
      </p:sp>
      <p:sp>
        <p:nvSpPr>
          <p:cNvPr id="1281881379" name="Textfeld 20"/>
          <p:cNvSpPr txBox="1"/>
          <p:nvPr/>
        </p:nvSpPr>
        <p:spPr bwMode="auto">
          <a:xfrm>
            <a:off x="8799556" y="3764923"/>
            <a:ext cx="2889125" cy="83099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Ausbreitung von Blaualgen</a:t>
            </a:r>
            <a:endParaRPr/>
          </a:p>
        </p:txBody>
      </p:sp>
      <p:sp>
        <p:nvSpPr>
          <p:cNvPr id="1839451583" name="Textfeld 21"/>
          <p:cNvSpPr txBox="1"/>
          <p:nvPr/>
        </p:nvSpPr>
        <p:spPr bwMode="auto">
          <a:xfrm>
            <a:off x="8799555" y="5349081"/>
            <a:ext cx="2889125" cy="83099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Eutrophierung der Ostsee</a:t>
            </a:r>
            <a:endParaRPr/>
          </a:p>
        </p:txBody>
      </p:sp>
      <p:sp>
        <p:nvSpPr>
          <p:cNvPr id="1658756627" name="Pfeil: nach rechts 35"/>
          <p:cNvSpPr/>
          <p:nvPr/>
        </p:nvSpPr>
        <p:spPr bwMode="auto">
          <a:xfrm rot="18900000">
            <a:off x="3279922" y="4080384"/>
            <a:ext cx="2466119" cy="1580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97081203" name="Pfeil: nach rechts 36"/>
          <p:cNvSpPr/>
          <p:nvPr/>
        </p:nvSpPr>
        <p:spPr bwMode="auto">
          <a:xfrm rot="20940000">
            <a:off x="3747197" y="4623850"/>
            <a:ext cx="4708577" cy="14354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36733866" name="Pfeil: nach rechts 41"/>
          <p:cNvSpPr/>
          <p:nvPr/>
        </p:nvSpPr>
        <p:spPr bwMode="auto">
          <a:xfrm rot="5400000">
            <a:off x="10174506" y="3323763"/>
            <a:ext cx="209152" cy="23063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89783163" name="Pfeil: nach rechts 44"/>
          <p:cNvSpPr/>
          <p:nvPr/>
        </p:nvSpPr>
        <p:spPr bwMode="auto">
          <a:xfrm>
            <a:off x="7895769" y="2575217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27571250" name="Pfeil: nach rechts 49"/>
          <p:cNvSpPr/>
          <p:nvPr/>
        </p:nvSpPr>
        <p:spPr bwMode="auto">
          <a:xfrm rot="16199999">
            <a:off x="10174505" y="4869533"/>
            <a:ext cx="209152" cy="23063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45827485" name="Pfeil: nach rechts 50"/>
          <p:cNvSpPr/>
          <p:nvPr/>
        </p:nvSpPr>
        <p:spPr bwMode="auto">
          <a:xfrm rot="16199999">
            <a:off x="1865076" y="3222161"/>
            <a:ext cx="209152" cy="23063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08817810" name="Pfeil: nach rechts 51"/>
          <p:cNvSpPr/>
          <p:nvPr/>
        </p:nvSpPr>
        <p:spPr bwMode="auto">
          <a:xfrm rot="16199999">
            <a:off x="1865075" y="4971132"/>
            <a:ext cx="209152" cy="23063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19029200" name="Pfeil: nach rechts 53"/>
          <p:cNvSpPr/>
          <p:nvPr/>
        </p:nvSpPr>
        <p:spPr bwMode="auto">
          <a:xfrm>
            <a:off x="3773709" y="2576282"/>
            <a:ext cx="521209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63654312" name="Pfeil: nach rechts 54"/>
          <p:cNvSpPr/>
          <p:nvPr/>
        </p:nvSpPr>
        <p:spPr bwMode="auto">
          <a:xfrm>
            <a:off x="7895768" y="5704110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4373202" name="Pfeil: nach rechts 55"/>
          <p:cNvSpPr/>
          <p:nvPr/>
        </p:nvSpPr>
        <p:spPr bwMode="auto">
          <a:xfrm>
            <a:off x="3766454" y="5704111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95640306" name="Textfeld 57"/>
          <p:cNvSpPr txBox="1"/>
          <p:nvPr/>
        </p:nvSpPr>
        <p:spPr bwMode="auto">
          <a:xfrm>
            <a:off x="3568116" y="2222815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führt zu</a:t>
            </a:r>
            <a:endParaRPr lang="de-DE" sz="14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1600878222" name="Textfeld 59"/>
          <p:cNvSpPr txBox="1"/>
          <p:nvPr/>
        </p:nvSpPr>
        <p:spPr bwMode="auto">
          <a:xfrm>
            <a:off x="7685712" y="2222815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führt zu</a:t>
            </a:r>
            <a:endParaRPr/>
          </a:p>
        </p:txBody>
      </p:sp>
      <p:sp>
        <p:nvSpPr>
          <p:cNvPr id="1668074956" name="Textfeld 61"/>
          <p:cNvSpPr txBox="1"/>
          <p:nvPr/>
        </p:nvSpPr>
        <p:spPr bwMode="auto">
          <a:xfrm>
            <a:off x="10663803" y="3285420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führt zu</a:t>
            </a:r>
            <a:endParaRPr lang="de-DE" sz="14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394936803" name="Textfeld 63"/>
          <p:cNvSpPr txBox="1"/>
          <p:nvPr/>
        </p:nvSpPr>
        <p:spPr bwMode="auto">
          <a:xfrm>
            <a:off x="10663804" y="4830392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führt zu</a:t>
            </a:r>
            <a:endParaRPr lang="de-DE" sz="14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213247206" name="Textfeld 65"/>
          <p:cNvSpPr txBox="1"/>
          <p:nvPr/>
        </p:nvSpPr>
        <p:spPr bwMode="auto">
          <a:xfrm>
            <a:off x="3582097" y="5879016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führt zu</a:t>
            </a:r>
            <a:endParaRPr lang="de-DE" sz="14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154852021" name="Textfeld 67"/>
          <p:cNvSpPr txBox="1"/>
          <p:nvPr/>
        </p:nvSpPr>
        <p:spPr bwMode="auto">
          <a:xfrm>
            <a:off x="7685712" y="5879016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reduziert</a:t>
            </a:r>
            <a:endParaRPr/>
          </a:p>
        </p:txBody>
      </p:sp>
      <p:sp>
        <p:nvSpPr>
          <p:cNvPr id="1544129524" name="Textfeld 69"/>
          <p:cNvSpPr txBox="1"/>
          <p:nvPr/>
        </p:nvSpPr>
        <p:spPr bwMode="auto">
          <a:xfrm>
            <a:off x="715860" y="3180557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reduziert</a:t>
            </a:r>
            <a:endParaRPr/>
          </a:p>
        </p:txBody>
      </p:sp>
      <p:sp>
        <p:nvSpPr>
          <p:cNvPr id="1809364894" name="Textfeld 71"/>
          <p:cNvSpPr txBox="1"/>
          <p:nvPr/>
        </p:nvSpPr>
        <p:spPr bwMode="auto">
          <a:xfrm>
            <a:off x="576043" y="4919864"/>
            <a:ext cx="116245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Produktion  </a:t>
            </a:r>
            <a:endParaRPr lang="de-DE" sz="14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570979348" name="Textfeld 73"/>
          <p:cNvSpPr txBox="1"/>
          <p:nvPr/>
        </p:nvSpPr>
        <p:spPr bwMode="auto">
          <a:xfrm>
            <a:off x="5078134" y="3900613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bremst</a:t>
            </a:r>
            <a:endParaRPr/>
          </a:p>
        </p:txBody>
      </p:sp>
      <p:sp>
        <p:nvSpPr>
          <p:cNvPr id="1892963143" name="Textfeld 75"/>
          <p:cNvSpPr txBox="1"/>
          <p:nvPr/>
        </p:nvSpPr>
        <p:spPr bwMode="auto">
          <a:xfrm>
            <a:off x="7028574" y="4669602"/>
            <a:ext cx="128165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schwächt ab</a:t>
            </a:r>
            <a:endParaRPr lang="de-DE" sz="14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565838328" name="Textfeld 77"/>
          <p:cNvSpPr txBox="1"/>
          <p:nvPr/>
        </p:nvSpPr>
        <p:spPr bwMode="auto">
          <a:xfrm>
            <a:off x="2302776" y="4935255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von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06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45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02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55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78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87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90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65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07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88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21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2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45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57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93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3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36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81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83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9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12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2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75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97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7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4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67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82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6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5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08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296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3451320" grpId="0" animBg="1"/>
      <p:bldP spid="2017063212" grpId="0"/>
      <p:bldP spid="14398597" grpId="0" animBg="1"/>
      <p:bldP spid="22628889" grpId="0" animBg="1"/>
      <p:bldP spid="1107554164" grpId="0" animBg="1"/>
      <p:bldP spid="971901911" grpId="0" animBg="1"/>
      <p:bldP spid="1340672813" grpId="0" animBg="1"/>
      <p:bldP spid="413327353" grpId="0" animBg="1"/>
      <p:bldP spid="1259213720" grpId="0" animBg="1"/>
      <p:bldP spid="703501956" grpId="0"/>
      <p:bldP spid="755659498" grpId="0"/>
      <p:bldP spid="339194579" grpId="0"/>
      <p:bldP spid="831138169" grpId="0"/>
      <p:bldP spid="445821323" grpId="0"/>
      <p:bldP spid="1281881379" grpId="0"/>
      <p:bldP spid="1839451583" grpId="0"/>
      <p:bldP spid="1658756627" grpId="0" animBg="1"/>
      <p:bldP spid="1797081203" grpId="0" animBg="1"/>
      <p:bldP spid="1436733866" grpId="0" animBg="1"/>
      <p:bldP spid="1089783163" grpId="0" animBg="1"/>
      <p:bldP spid="327571250" grpId="0" animBg="1"/>
      <p:bldP spid="1945827485" grpId="0" animBg="1"/>
      <p:bldP spid="608817810" grpId="0" animBg="1"/>
      <p:bldP spid="1419029200" grpId="0" animBg="1"/>
      <p:bldP spid="763654312" grpId="0" animBg="1"/>
      <p:bldP spid="164373202" grpId="0" animBg="1"/>
      <p:bldP spid="795640306" grpId="0"/>
      <p:bldP spid="1600878222" grpId="0"/>
      <p:bldP spid="1668074956" grpId="0"/>
      <p:bldP spid="394936803" grpId="0"/>
      <p:bldP spid="213247206" grpId="0"/>
      <p:bldP spid="154852021" grpId="0"/>
      <p:bldP spid="1544129524" grpId="0"/>
      <p:bldP spid="1809364894" grpId="0"/>
      <p:bldP spid="570979348" grpId="0"/>
      <p:bldP spid="1892963143" grpId="0"/>
      <p:bldP spid="5658383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54612E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73059656" name="Textfeld 4"/>
          <p:cNvSpPr txBox="1"/>
          <p:nvPr/>
        </p:nvSpPr>
        <p:spPr bwMode="auto">
          <a:xfrm>
            <a:off x="11453050" y="6185298"/>
            <a:ext cx="52240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>
                <a:solidFill>
                  <a:schemeClr val="bg1"/>
                </a:solidFill>
                <a:latin typeface="Posterama"/>
                <a:cs typeface="Posterama"/>
              </a:rPr>
              <a:t>​ 16</a:t>
            </a:r>
            <a:endParaRPr/>
          </a:p>
        </p:txBody>
      </p:sp>
      <p:sp>
        <p:nvSpPr>
          <p:cNvPr id="1493928203" name="Textfeld 6"/>
          <p:cNvSpPr txBox="1"/>
          <p:nvPr/>
        </p:nvSpPr>
        <p:spPr bwMode="auto">
          <a:xfrm>
            <a:off x="670979" y="5278649"/>
            <a:ext cx="8309427" cy="70788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>
            <a:defPPr>
              <a:defRPr lang="de-DE"/>
            </a:defPPr>
            <a:lvl1pPr marL="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>
                <a:solidFill>
                  <a:srgbClr val="DFFFA8"/>
                </a:solidFill>
                <a:latin typeface="Posterama"/>
                <a:cs typeface="Posterama"/>
              </a:rPr>
              <a:t>Dieses Material steht unter der Creative Commons Lizenz </a:t>
            </a:r>
            <a:r>
              <a:rPr lang="de-DE" sz="2000" u="sng">
                <a:solidFill>
                  <a:srgbClr val="DFFFA8"/>
                </a:solidFill>
                <a:latin typeface="Posterama"/>
                <a:cs typeface="Posterama"/>
                <a:hlinkClick r:id="rId3" tooltip=""/>
              </a:rPr>
              <a:t>CC BY 4.0</a:t>
            </a:r>
            <a:endParaRPr lang="de-DE" sz="2000">
              <a:solidFill>
                <a:srgbClr val="DFFFA8"/>
              </a:solidFill>
              <a:latin typeface="Posterama"/>
              <a:cs typeface="Posterama"/>
            </a:endParaRPr>
          </a:p>
          <a:p>
            <a:pPr>
              <a:defRPr/>
            </a:pPr>
            <a:r>
              <a:rPr lang="de-DE" sz="2000">
                <a:solidFill>
                  <a:srgbClr val="DFFFA8"/>
                </a:solidFill>
                <a:latin typeface="Posterama"/>
                <a:cs typeface="Posterama"/>
              </a:rPr>
              <a:t>Text: Felix </a:t>
            </a:r>
            <a:r>
              <a:rPr lang="de-DE" sz="2000">
                <a:solidFill>
                  <a:srgbClr val="DFFFA8"/>
                </a:solidFill>
                <a:latin typeface="Posterama"/>
                <a:cs typeface="Posterama"/>
              </a:rPr>
              <a:t>Klimm</a:t>
            </a:r>
            <a:r>
              <a:rPr lang="de-DE" sz="2000">
                <a:solidFill>
                  <a:srgbClr val="DFFFA8"/>
                </a:solidFill>
                <a:latin typeface="Posterama"/>
                <a:cs typeface="Posterama"/>
              </a:rPr>
              <a:t>, Illustrationen: Leonie Arndt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165723574" name="Rectangle 13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-1261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77609102" name="Grafik 3" descr="Ein Bild, das Landfahrzeug, Fahrzeug, Text, Karte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rcRect l="0" t="10212" r="0" b="10212"/>
          <a:stretch/>
        </p:blipFill>
        <p:spPr bwMode="auto">
          <a:xfrm>
            <a:off x="615790" y="508000"/>
            <a:ext cx="10960420" cy="5792694"/>
          </a:xfrm>
          <a:custGeom>
            <a:avLst/>
            <a:gdLst/>
            <a:ahLst/>
            <a:cxnLst/>
            <a:rect l="l" t="t" r="r" b="b"/>
            <a:pathLst>
              <a:path w="10485104" h="5523506" fill="norm" stroke="1" extrusionOk="0">
                <a:moveTo>
                  <a:pt x="5949681" y="536"/>
                </a:moveTo>
                <a:cubicBezTo>
                  <a:pt x="6074035" y="-2131"/>
                  <a:pt x="6198411" y="5173"/>
                  <a:pt x="6321822" y="22405"/>
                </a:cubicBezTo>
                <a:cubicBezTo>
                  <a:pt x="6498937" y="51493"/>
                  <a:pt x="6677824" y="73364"/>
                  <a:pt x="6857694" y="55210"/>
                </a:cubicBezTo>
                <a:cubicBezTo>
                  <a:pt x="6981675" y="42526"/>
                  <a:pt x="7105459" y="35089"/>
                  <a:pt x="7230031" y="35528"/>
                </a:cubicBezTo>
                <a:cubicBezTo>
                  <a:pt x="7516370" y="35528"/>
                  <a:pt x="7802902" y="38152"/>
                  <a:pt x="8089242" y="32684"/>
                </a:cubicBezTo>
                <a:cubicBezTo>
                  <a:pt x="8344090" y="27873"/>
                  <a:pt x="8597956" y="17377"/>
                  <a:pt x="8853003" y="43837"/>
                </a:cubicBezTo>
                <a:cubicBezTo>
                  <a:pt x="9229472" y="82767"/>
                  <a:pt x="9607909" y="70300"/>
                  <a:pt x="9985559" y="65708"/>
                </a:cubicBezTo>
                <a:cubicBezTo>
                  <a:pt x="10083101" y="64320"/>
                  <a:pt x="10180599" y="61132"/>
                  <a:pt x="10278047" y="56140"/>
                </a:cubicBezTo>
                <a:lnTo>
                  <a:pt x="10449151" y="44199"/>
                </a:lnTo>
                <a:lnTo>
                  <a:pt x="10468533" y="198724"/>
                </a:lnTo>
                <a:cubicBezTo>
                  <a:pt x="10475933" y="234109"/>
                  <a:pt x="10480462" y="270161"/>
                  <a:pt x="10482057" y="306442"/>
                </a:cubicBezTo>
                <a:cubicBezTo>
                  <a:pt x="10492136" y="438884"/>
                  <a:pt x="10475168" y="569479"/>
                  <a:pt x="10461007" y="700359"/>
                </a:cubicBezTo>
                <a:cubicBezTo>
                  <a:pt x="10451566" y="783776"/>
                  <a:pt x="10437150" y="868045"/>
                  <a:pt x="10461007" y="950608"/>
                </a:cubicBezTo>
                <a:cubicBezTo>
                  <a:pt x="10477350" y="1008147"/>
                  <a:pt x="10480985" y="1069224"/>
                  <a:pt x="10471595" y="1128666"/>
                </a:cubicBezTo>
                <a:cubicBezTo>
                  <a:pt x="10455763" y="1234166"/>
                  <a:pt x="10452459" y="1341527"/>
                  <a:pt x="10461772" y="1447979"/>
                </a:cubicBezTo>
                <a:cubicBezTo>
                  <a:pt x="10467921" y="1518165"/>
                  <a:pt x="10466977" y="1588906"/>
                  <a:pt x="10458965" y="1658865"/>
                </a:cubicBezTo>
                <a:cubicBezTo>
                  <a:pt x="10448377" y="1752939"/>
                  <a:pt x="10431919" y="1848719"/>
                  <a:pt x="10451949" y="1943076"/>
                </a:cubicBezTo>
                <a:cubicBezTo>
                  <a:pt x="10483843" y="2092999"/>
                  <a:pt x="10477464" y="2242779"/>
                  <a:pt x="10464706" y="2393837"/>
                </a:cubicBezTo>
                <a:cubicBezTo>
                  <a:pt x="10455138" y="2506243"/>
                  <a:pt x="10444549" y="2619928"/>
                  <a:pt x="10463686" y="2733613"/>
                </a:cubicBezTo>
                <a:cubicBezTo>
                  <a:pt x="10471914" y="2786362"/>
                  <a:pt x="10471914" y="2840306"/>
                  <a:pt x="10463686" y="2893056"/>
                </a:cubicBezTo>
                <a:cubicBezTo>
                  <a:pt x="10453735" y="2964109"/>
                  <a:pt x="10444294" y="3034452"/>
                  <a:pt x="10457052" y="3106215"/>
                </a:cubicBezTo>
                <a:cubicBezTo>
                  <a:pt x="10462665" y="3137479"/>
                  <a:pt x="10466875" y="3169026"/>
                  <a:pt x="10469810" y="3200574"/>
                </a:cubicBezTo>
                <a:cubicBezTo>
                  <a:pt x="10475653" y="3281119"/>
                  <a:pt x="10473561" y="3362120"/>
                  <a:pt x="10463559" y="3442154"/>
                </a:cubicBezTo>
                <a:cubicBezTo>
                  <a:pt x="10453990" y="3535091"/>
                  <a:pt x="10469554" y="3628597"/>
                  <a:pt x="10456797" y="3721250"/>
                </a:cubicBezTo>
                <a:cubicBezTo>
                  <a:pt x="10447738" y="3795870"/>
                  <a:pt x="10447394" y="3871485"/>
                  <a:pt x="10455776" y="3946204"/>
                </a:cubicBezTo>
                <a:cubicBezTo>
                  <a:pt x="10470855" y="4087457"/>
                  <a:pt x="10469912" y="4230260"/>
                  <a:pt x="10452970" y="4371244"/>
                </a:cubicBezTo>
                <a:cubicBezTo>
                  <a:pt x="10442508" y="4453523"/>
                  <a:pt x="10436512" y="4538218"/>
                  <a:pt x="10455266" y="4618934"/>
                </a:cubicBezTo>
                <a:cubicBezTo>
                  <a:pt x="10499408" y="4808646"/>
                  <a:pt x="10473637" y="4998642"/>
                  <a:pt x="10455266" y="5187359"/>
                </a:cubicBezTo>
                <a:cubicBezTo>
                  <a:pt x="10444103" y="5288708"/>
                  <a:pt x="10443847" y="5391181"/>
                  <a:pt x="10454500" y="5492602"/>
                </a:cubicBezTo>
                <a:lnTo>
                  <a:pt x="10454510" y="5492731"/>
                </a:lnTo>
                <a:lnTo>
                  <a:pt x="10414967" y="5491139"/>
                </a:lnTo>
                <a:cubicBezTo>
                  <a:pt x="10117611" y="5495732"/>
                  <a:pt x="9820450" y="5526349"/>
                  <a:pt x="9523092" y="5507105"/>
                </a:cubicBezTo>
                <a:cubicBezTo>
                  <a:pt x="9272964" y="5490920"/>
                  <a:pt x="9023034" y="5477142"/>
                  <a:pt x="8772711" y="5490483"/>
                </a:cubicBezTo>
                <a:cubicBezTo>
                  <a:pt x="8636774" y="5499549"/>
                  <a:pt x="8500636" y="5503107"/>
                  <a:pt x="8364561" y="5501172"/>
                </a:cubicBezTo>
                <a:lnTo>
                  <a:pt x="8196562" y="5491993"/>
                </a:lnTo>
                <a:lnTo>
                  <a:pt x="8077075" y="5475562"/>
                </a:lnTo>
                <a:lnTo>
                  <a:pt x="7915670" y="5468917"/>
                </a:lnTo>
                <a:lnTo>
                  <a:pt x="7914092" y="5467957"/>
                </a:lnTo>
                <a:lnTo>
                  <a:pt x="7894412" y="5467957"/>
                </a:lnTo>
                <a:lnTo>
                  <a:pt x="7892834" y="5468758"/>
                </a:lnTo>
                <a:lnTo>
                  <a:pt x="7727602" y="5475562"/>
                </a:lnTo>
                <a:lnTo>
                  <a:pt x="7690606" y="5480649"/>
                </a:lnTo>
                <a:lnTo>
                  <a:pt x="7624212" y="5484579"/>
                </a:lnTo>
                <a:cubicBezTo>
                  <a:pt x="7434738" y="5508001"/>
                  <a:pt x="7243868" y="5514147"/>
                  <a:pt x="7053506" y="5502949"/>
                </a:cubicBezTo>
                <a:cubicBezTo>
                  <a:pt x="6777009" y="5485453"/>
                  <a:pt x="6500117" y="5474737"/>
                  <a:pt x="6223029" y="5498574"/>
                </a:cubicBezTo>
                <a:cubicBezTo>
                  <a:pt x="6065592" y="5511916"/>
                  <a:pt x="5908157" y="5526131"/>
                  <a:pt x="5750720" y="5507761"/>
                </a:cubicBezTo>
                <a:cubicBezTo>
                  <a:pt x="5616170" y="5490965"/>
                  <a:pt x="5480520" y="5488253"/>
                  <a:pt x="5345518" y="5499668"/>
                </a:cubicBezTo>
                <a:cubicBezTo>
                  <a:pt x="5197844" y="5511040"/>
                  <a:pt x="5049616" y="5511040"/>
                  <a:pt x="4901942" y="5499668"/>
                </a:cubicBezTo>
                <a:cubicBezTo>
                  <a:pt x="4760445" y="5490920"/>
                  <a:pt x="4618556" y="5476268"/>
                  <a:pt x="4477454" y="5492013"/>
                </a:cubicBezTo>
                <a:cubicBezTo>
                  <a:pt x="4279085" y="5513884"/>
                  <a:pt x="4081305" y="5506667"/>
                  <a:pt x="3883329" y="5493326"/>
                </a:cubicBezTo>
                <a:cubicBezTo>
                  <a:pt x="3719792" y="5482391"/>
                  <a:pt x="3555664" y="5466425"/>
                  <a:pt x="3392914" y="5492233"/>
                </a:cubicBezTo>
                <a:cubicBezTo>
                  <a:pt x="3175771" y="5523222"/>
                  <a:pt x="2956480" y="5531206"/>
                  <a:pt x="2737979" y="5516072"/>
                </a:cubicBezTo>
                <a:cubicBezTo>
                  <a:pt x="2289680" y="5492670"/>
                  <a:pt x="1840986" y="5498574"/>
                  <a:pt x="1392489" y="5480641"/>
                </a:cubicBezTo>
                <a:cubicBezTo>
                  <a:pt x="1244499" y="5474519"/>
                  <a:pt x="1097296" y="5507322"/>
                  <a:pt x="949699" y="5509072"/>
                </a:cubicBezTo>
                <a:cubicBezTo>
                  <a:pt x="684469" y="5512352"/>
                  <a:pt x="418241" y="5493120"/>
                  <a:pt x="151598" y="5492249"/>
                </a:cubicBezTo>
                <a:lnTo>
                  <a:pt x="1415" y="5496057"/>
                </a:lnTo>
                <a:lnTo>
                  <a:pt x="3772" y="5431261"/>
                </a:lnTo>
                <a:cubicBezTo>
                  <a:pt x="7163" y="5398149"/>
                  <a:pt x="12808" y="5364994"/>
                  <a:pt x="20909" y="5331792"/>
                </a:cubicBezTo>
                <a:cubicBezTo>
                  <a:pt x="51502" y="5208362"/>
                  <a:pt x="50009" y="5079152"/>
                  <a:pt x="16572" y="4956462"/>
                </a:cubicBezTo>
                <a:cubicBezTo>
                  <a:pt x="9172" y="4924695"/>
                  <a:pt x="4643" y="4892329"/>
                  <a:pt x="3048" y="4859758"/>
                </a:cubicBezTo>
                <a:cubicBezTo>
                  <a:pt x="-7031" y="4740857"/>
                  <a:pt x="9937" y="4623614"/>
                  <a:pt x="24098" y="4506116"/>
                </a:cubicBezTo>
                <a:cubicBezTo>
                  <a:pt x="33539" y="4431228"/>
                  <a:pt x="47955" y="4355575"/>
                  <a:pt x="24098" y="4281453"/>
                </a:cubicBezTo>
                <a:cubicBezTo>
                  <a:pt x="7755" y="4229797"/>
                  <a:pt x="4120" y="4174965"/>
                  <a:pt x="13510" y="4121600"/>
                </a:cubicBezTo>
                <a:cubicBezTo>
                  <a:pt x="29342" y="4026887"/>
                  <a:pt x="32646" y="3930503"/>
                  <a:pt x="23333" y="3834935"/>
                </a:cubicBezTo>
                <a:cubicBezTo>
                  <a:pt x="17184" y="3771925"/>
                  <a:pt x="18128" y="3708417"/>
                  <a:pt x="26140" y="3645611"/>
                </a:cubicBezTo>
                <a:cubicBezTo>
                  <a:pt x="36728" y="3561155"/>
                  <a:pt x="53186" y="3475168"/>
                  <a:pt x="33156" y="3390458"/>
                </a:cubicBezTo>
                <a:cubicBezTo>
                  <a:pt x="1262" y="3255864"/>
                  <a:pt x="7641" y="3121398"/>
                  <a:pt x="20399" y="2985784"/>
                </a:cubicBezTo>
                <a:cubicBezTo>
                  <a:pt x="29967" y="2884871"/>
                  <a:pt x="40556" y="2782810"/>
                  <a:pt x="21419" y="2680748"/>
                </a:cubicBezTo>
                <a:cubicBezTo>
                  <a:pt x="13191" y="2633392"/>
                  <a:pt x="13191" y="2584964"/>
                  <a:pt x="21419" y="2537607"/>
                </a:cubicBezTo>
                <a:cubicBezTo>
                  <a:pt x="31370" y="2473819"/>
                  <a:pt x="40811" y="2410668"/>
                  <a:pt x="28053" y="2346242"/>
                </a:cubicBezTo>
                <a:cubicBezTo>
                  <a:pt x="22440" y="2318175"/>
                  <a:pt x="18230" y="2289853"/>
                  <a:pt x="15295" y="2261531"/>
                </a:cubicBezTo>
                <a:cubicBezTo>
                  <a:pt x="9452" y="2189221"/>
                  <a:pt x="11544" y="2116502"/>
                  <a:pt x="21546" y="2044651"/>
                </a:cubicBezTo>
                <a:cubicBezTo>
                  <a:pt x="31115" y="1961216"/>
                  <a:pt x="15551" y="1877270"/>
                  <a:pt x="28308" y="1794090"/>
                </a:cubicBezTo>
                <a:cubicBezTo>
                  <a:pt x="37367" y="1727100"/>
                  <a:pt x="37711" y="1659216"/>
                  <a:pt x="29329" y="1592136"/>
                </a:cubicBezTo>
                <a:cubicBezTo>
                  <a:pt x="14250" y="1465325"/>
                  <a:pt x="15193" y="1337123"/>
                  <a:pt x="32135" y="1210554"/>
                </a:cubicBezTo>
                <a:cubicBezTo>
                  <a:pt x="42597" y="1136687"/>
                  <a:pt x="48593" y="1060652"/>
                  <a:pt x="29839" y="988188"/>
                </a:cubicBezTo>
                <a:cubicBezTo>
                  <a:pt x="-14303" y="817873"/>
                  <a:pt x="11468" y="647303"/>
                  <a:pt x="29839" y="477881"/>
                </a:cubicBezTo>
                <a:cubicBezTo>
                  <a:pt x="41002" y="386894"/>
                  <a:pt x="41258" y="294898"/>
                  <a:pt x="30605" y="203847"/>
                </a:cubicBezTo>
                <a:lnTo>
                  <a:pt x="17136" y="42362"/>
                </a:lnTo>
                <a:lnTo>
                  <a:pt x="155390" y="51827"/>
                </a:lnTo>
                <a:cubicBezTo>
                  <a:pt x="380715" y="63616"/>
                  <a:pt x="606095" y="63411"/>
                  <a:pt x="831032" y="41432"/>
                </a:cubicBezTo>
                <a:cubicBezTo>
                  <a:pt x="1107234" y="18075"/>
                  <a:pt x="1384519" y="14708"/>
                  <a:pt x="1661115" y="31372"/>
                </a:cubicBezTo>
                <a:cubicBezTo>
                  <a:pt x="1911045" y="42962"/>
                  <a:pt x="2160581" y="71395"/>
                  <a:pt x="2411103" y="47120"/>
                </a:cubicBezTo>
                <a:cubicBezTo>
                  <a:pt x="2497298" y="38807"/>
                  <a:pt x="2581920" y="18689"/>
                  <a:pt x="2668707" y="14096"/>
                </a:cubicBezTo>
                <a:cubicBezTo>
                  <a:pt x="3075287" y="-7775"/>
                  <a:pt x="3480488" y="25030"/>
                  <a:pt x="3885690" y="51930"/>
                </a:cubicBezTo>
                <a:cubicBezTo>
                  <a:pt x="4033287" y="61770"/>
                  <a:pt x="4180883" y="73799"/>
                  <a:pt x="4328480" y="46900"/>
                </a:cubicBezTo>
                <a:cubicBezTo>
                  <a:pt x="4453032" y="25577"/>
                  <a:pt x="4579453" y="21181"/>
                  <a:pt x="4704949" y="33778"/>
                </a:cubicBezTo>
                <a:cubicBezTo>
                  <a:pt x="4816098" y="46376"/>
                  <a:pt x="4927939" y="49371"/>
                  <a:pt x="5039501" y="42745"/>
                </a:cubicBezTo>
                <a:cubicBezTo>
                  <a:pt x="5342568" y="15407"/>
                  <a:pt x="5645828" y="318"/>
                  <a:pt x="5949681" y="536"/>
                </a:cubicBezTo>
                <a:close/>
              </a:path>
            </a:pathLst>
          </a:custGeom>
        </p:spPr>
      </p:pic>
      <p:sp>
        <p:nvSpPr>
          <p:cNvPr id="2128976706" name="Textfeld 1"/>
          <p:cNvSpPr txBox="1"/>
          <p:nvPr/>
        </p:nvSpPr>
        <p:spPr bwMode="auto">
          <a:xfrm>
            <a:off x="11684000" y="6277428"/>
            <a:ext cx="24674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r>
              <a:rPr lang="de-DE">
                <a:latin typeface="Posterama"/>
                <a:cs typeface="Posterama"/>
              </a:rPr>
              <a:t>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337088606" name="Rectangle 27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98661745" name="Grafik 7" descr="Ein Bild, das Himmel, Kinderkunst, draußen, Zeichnung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rcRect l="0" t="17042" r="20780" b="531"/>
          <a:stretch/>
        </p:blipFill>
        <p:spPr bwMode="auto">
          <a:xfrm>
            <a:off x="0" y="-3191"/>
            <a:ext cx="8977771" cy="6869239"/>
          </a:xfrm>
          <a:custGeom>
            <a:avLst/>
            <a:gdLst/>
            <a:ahLst/>
            <a:cxnLst/>
            <a:rect l="l" t="t" r="r" b="b"/>
            <a:pathLst>
              <a:path w="11862683" h="6858000" fill="norm" stroke="1" extrusionOk="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35612485" name="Textfeld 4"/>
          <p:cNvSpPr txBox="1"/>
          <p:nvPr/>
        </p:nvSpPr>
        <p:spPr bwMode="auto">
          <a:xfrm>
            <a:off x="1369391" y="375478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spcAft>
                <a:spcPts val="600"/>
              </a:spcAft>
              <a:defRPr/>
            </a:pPr>
            <a:br>
              <a:rPr lang="de-DE"/>
            </a:br>
            <a:endParaRPr lang="de-DE"/>
          </a:p>
        </p:txBody>
      </p:sp>
      <p:sp>
        <p:nvSpPr>
          <p:cNvPr id="2080000617" name="Textfeld 5"/>
          <p:cNvSpPr txBox="1"/>
          <p:nvPr/>
        </p:nvSpPr>
        <p:spPr bwMode="auto">
          <a:xfrm>
            <a:off x="2826058" y="680621"/>
            <a:ext cx="2743199" cy="3657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endParaRPr lang="de-DE"/>
          </a:p>
        </p:txBody>
      </p:sp>
      <p:sp>
        <p:nvSpPr>
          <p:cNvPr id="268169186" name="Textfeld 19"/>
          <p:cNvSpPr txBox="1"/>
          <p:nvPr/>
        </p:nvSpPr>
        <p:spPr bwMode="auto">
          <a:xfrm>
            <a:off x="10667999" y="2278601"/>
            <a:ext cx="2743199" cy="3657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endParaRPr lang="de-DE"/>
          </a:p>
        </p:txBody>
      </p:sp>
      <p:sp>
        <p:nvSpPr>
          <p:cNvPr id="443873381" name="Rechteck 6"/>
          <p:cNvSpPr/>
          <p:nvPr/>
        </p:nvSpPr>
        <p:spPr bwMode="auto">
          <a:xfrm>
            <a:off x="6081373" y="-751852"/>
            <a:ext cx="6508457" cy="761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922828052" name="Grafik 29" descr="Ein Bild, das Zeichnung, Entwurf, Darstellung, Kinderkunst enthält.&#10;&#10;KI-generierte Inhalte können fehlerhaft sein.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7222426" y="377191"/>
            <a:ext cx="2107105" cy="6250947"/>
          </a:xfrm>
          <a:prstGeom prst="rect">
            <a:avLst/>
          </a:prstGeom>
          <a:ln>
            <a:noFill/>
          </a:ln>
        </p:spPr>
      </p:pic>
      <p:sp>
        <p:nvSpPr>
          <p:cNvPr id="1880314708" name="Textfeld 33"/>
          <p:cNvSpPr txBox="1"/>
          <p:nvPr/>
        </p:nvSpPr>
        <p:spPr bwMode="auto">
          <a:xfrm>
            <a:off x="6673048" y="2396971"/>
            <a:ext cx="118368" cy="1035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endParaRPr lang="de-DE"/>
          </a:p>
        </p:txBody>
      </p:sp>
      <p:pic>
        <p:nvPicPr>
          <p:cNvPr id="887544786" name="Grafik 3" descr="Ein Bild, das Schrift, Grafiken, Symbol, Handschrift enthält.&#10;&#10;KI-generierte Inhalte können fehlerhaft sein."/>
          <p:cNvPicPr>
            <a:picLocks noChangeAspect="1"/>
          </p:cNvPicPr>
          <p:nvPr/>
        </p:nvPicPr>
        <p:blipFill rotWithShape="1">
          <a:blip r:embed="rId5"/>
          <a:stretch/>
        </p:blipFill>
        <p:spPr bwMode="auto">
          <a:xfrm>
            <a:off x="9334499" y="683354"/>
            <a:ext cx="2667000" cy="2667000"/>
          </a:xfrm>
          <a:prstGeom prst="rect">
            <a:avLst/>
          </a:prstGeom>
        </p:spPr>
      </p:pic>
      <p:sp>
        <p:nvSpPr>
          <p:cNvPr id="2102350041" name="Textfeld 10"/>
          <p:cNvSpPr txBox="1"/>
          <p:nvPr/>
        </p:nvSpPr>
        <p:spPr bwMode="auto">
          <a:xfrm>
            <a:off x="12004958" y="6260619"/>
            <a:ext cx="24674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r>
              <a:rPr lang="de-DE">
                <a:latin typeface="Posterama"/>
                <a:cs typeface="Posterama"/>
              </a:rPr>
              <a:t>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9662335" name="Inhaltsplatzhalter 3" descr="Ein Bild, das Karte, Text, Atlas enthält.&#10;&#10;KI-generierte Inhalte können fehlerhaft sein."/>
          <p:cNvPicPr>
            <a:picLocks noChangeAspect="1" noGrp="1"/>
          </p:cNvPicPr>
          <p:nvPr>
            <p:ph idx="4294967295"/>
          </p:nvPr>
        </p:nvPicPr>
        <p:blipFill rotWithShape="1">
          <a:blip r:embed="rId3"/>
          <a:stretch/>
        </p:blipFill>
        <p:spPr bwMode="auto">
          <a:xfrm>
            <a:off x="6060619" y="2482881"/>
            <a:ext cx="5224965" cy="3760538"/>
          </a:xfrm>
        </p:spPr>
      </p:pic>
      <p:pic>
        <p:nvPicPr>
          <p:cNvPr id="2082602260" name="Grafik 2" descr="Ein Bild, das Zeichnung, Kleidung, Schuhwerk, Darstellung enthält.&#10;&#10;KI-generierte Inhalte können fehlerhaft sein.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338919" y="1119178"/>
            <a:ext cx="4435608" cy="5558971"/>
          </a:xfrm>
          <a:prstGeom prst="rect">
            <a:avLst/>
          </a:prstGeom>
          <a:ln>
            <a:noFill/>
          </a:ln>
        </p:spPr>
      </p:pic>
      <p:pic>
        <p:nvPicPr>
          <p:cNvPr id="1829213046" name="Grafik 1" descr="Ein Bild, das Entwurf, Zeichnung, Lineart, Kunst enthält.&#10;&#10;KI-generierte Inhalte können fehlerhaft sein."/>
          <p:cNvPicPr>
            <a:picLocks noChangeAspect="1"/>
          </p:cNvPicPr>
          <p:nvPr/>
        </p:nvPicPr>
        <p:blipFill rotWithShape="1">
          <a:blip r:embed="rId5"/>
          <a:stretch/>
        </p:blipFill>
        <p:spPr bwMode="auto">
          <a:xfrm>
            <a:off x="3827227" y="-172281"/>
            <a:ext cx="4842910" cy="3302000"/>
          </a:xfrm>
          <a:prstGeom prst="ellipse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1669697248" name="Textfeld 1"/>
          <p:cNvSpPr txBox="1"/>
          <p:nvPr/>
        </p:nvSpPr>
        <p:spPr bwMode="auto">
          <a:xfrm>
            <a:off x="11582400" y="6241142"/>
            <a:ext cx="246743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>
            <a:defPPr>
              <a:defRPr lang="de-DE"/>
            </a:defPPr>
            <a:lvl1pPr marL="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DE">
                <a:latin typeface="Posterama"/>
                <a:cs typeface="Posterama"/>
              </a:rPr>
              <a:t>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68537480" name="Rectangle 23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-1261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47276786" name="Grafik 1" descr="Ein Bild, das Zeichnung, Bild, Schiff, Cartoon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rcRect l="0" t="14532" r="0" b="4469"/>
          <a:stretch/>
        </p:blipFill>
        <p:spPr bwMode="auto">
          <a:xfrm>
            <a:off x="616171" y="520032"/>
            <a:ext cx="10960420" cy="5792694"/>
          </a:xfrm>
          <a:custGeom>
            <a:avLst/>
            <a:gdLst/>
            <a:ahLst/>
            <a:cxnLst/>
            <a:rect l="l" t="t" r="r" b="b"/>
            <a:pathLst>
              <a:path w="10485104" h="5523506" fill="norm" stroke="1" extrusionOk="0">
                <a:moveTo>
                  <a:pt x="5949681" y="536"/>
                </a:moveTo>
                <a:cubicBezTo>
                  <a:pt x="6074035" y="-2131"/>
                  <a:pt x="6198411" y="5173"/>
                  <a:pt x="6321822" y="22405"/>
                </a:cubicBezTo>
                <a:cubicBezTo>
                  <a:pt x="6498937" y="51493"/>
                  <a:pt x="6677824" y="73364"/>
                  <a:pt x="6857694" y="55210"/>
                </a:cubicBezTo>
                <a:cubicBezTo>
                  <a:pt x="6981675" y="42526"/>
                  <a:pt x="7105459" y="35089"/>
                  <a:pt x="7230031" y="35528"/>
                </a:cubicBezTo>
                <a:cubicBezTo>
                  <a:pt x="7516370" y="35528"/>
                  <a:pt x="7802902" y="38152"/>
                  <a:pt x="8089242" y="32684"/>
                </a:cubicBezTo>
                <a:cubicBezTo>
                  <a:pt x="8344090" y="27873"/>
                  <a:pt x="8597956" y="17377"/>
                  <a:pt x="8853003" y="43837"/>
                </a:cubicBezTo>
                <a:cubicBezTo>
                  <a:pt x="9229472" y="82767"/>
                  <a:pt x="9607909" y="70300"/>
                  <a:pt x="9985559" y="65708"/>
                </a:cubicBezTo>
                <a:cubicBezTo>
                  <a:pt x="10083101" y="64320"/>
                  <a:pt x="10180599" y="61132"/>
                  <a:pt x="10278047" y="56140"/>
                </a:cubicBezTo>
                <a:lnTo>
                  <a:pt x="10449151" y="44199"/>
                </a:lnTo>
                <a:lnTo>
                  <a:pt x="10468533" y="198724"/>
                </a:lnTo>
                <a:cubicBezTo>
                  <a:pt x="10475933" y="234109"/>
                  <a:pt x="10480462" y="270161"/>
                  <a:pt x="10482057" y="306442"/>
                </a:cubicBezTo>
                <a:cubicBezTo>
                  <a:pt x="10492136" y="438884"/>
                  <a:pt x="10475168" y="569479"/>
                  <a:pt x="10461007" y="700359"/>
                </a:cubicBezTo>
                <a:cubicBezTo>
                  <a:pt x="10451566" y="783776"/>
                  <a:pt x="10437150" y="868045"/>
                  <a:pt x="10461007" y="950608"/>
                </a:cubicBezTo>
                <a:cubicBezTo>
                  <a:pt x="10477350" y="1008147"/>
                  <a:pt x="10480985" y="1069224"/>
                  <a:pt x="10471595" y="1128666"/>
                </a:cubicBezTo>
                <a:cubicBezTo>
                  <a:pt x="10455763" y="1234166"/>
                  <a:pt x="10452459" y="1341527"/>
                  <a:pt x="10461772" y="1447979"/>
                </a:cubicBezTo>
                <a:cubicBezTo>
                  <a:pt x="10467921" y="1518165"/>
                  <a:pt x="10466977" y="1588906"/>
                  <a:pt x="10458965" y="1658865"/>
                </a:cubicBezTo>
                <a:cubicBezTo>
                  <a:pt x="10448377" y="1752939"/>
                  <a:pt x="10431919" y="1848719"/>
                  <a:pt x="10451949" y="1943076"/>
                </a:cubicBezTo>
                <a:cubicBezTo>
                  <a:pt x="10483843" y="2092999"/>
                  <a:pt x="10477464" y="2242779"/>
                  <a:pt x="10464706" y="2393837"/>
                </a:cubicBezTo>
                <a:cubicBezTo>
                  <a:pt x="10455138" y="2506243"/>
                  <a:pt x="10444549" y="2619928"/>
                  <a:pt x="10463686" y="2733613"/>
                </a:cubicBezTo>
                <a:cubicBezTo>
                  <a:pt x="10471914" y="2786362"/>
                  <a:pt x="10471914" y="2840306"/>
                  <a:pt x="10463686" y="2893056"/>
                </a:cubicBezTo>
                <a:cubicBezTo>
                  <a:pt x="10453735" y="2964109"/>
                  <a:pt x="10444294" y="3034452"/>
                  <a:pt x="10457052" y="3106215"/>
                </a:cubicBezTo>
                <a:cubicBezTo>
                  <a:pt x="10462665" y="3137479"/>
                  <a:pt x="10466875" y="3169026"/>
                  <a:pt x="10469810" y="3200574"/>
                </a:cubicBezTo>
                <a:cubicBezTo>
                  <a:pt x="10475653" y="3281119"/>
                  <a:pt x="10473561" y="3362120"/>
                  <a:pt x="10463559" y="3442154"/>
                </a:cubicBezTo>
                <a:cubicBezTo>
                  <a:pt x="10453990" y="3535091"/>
                  <a:pt x="10469554" y="3628597"/>
                  <a:pt x="10456797" y="3721250"/>
                </a:cubicBezTo>
                <a:cubicBezTo>
                  <a:pt x="10447738" y="3795870"/>
                  <a:pt x="10447394" y="3871485"/>
                  <a:pt x="10455776" y="3946204"/>
                </a:cubicBezTo>
                <a:cubicBezTo>
                  <a:pt x="10470855" y="4087457"/>
                  <a:pt x="10469912" y="4230260"/>
                  <a:pt x="10452970" y="4371244"/>
                </a:cubicBezTo>
                <a:cubicBezTo>
                  <a:pt x="10442508" y="4453523"/>
                  <a:pt x="10436512" y="4538218"/>
                  <a:pt x="10455266" y="4618934"/>
                </a:cubicBezTo>
                <a:cubicBezTo>
                  <a:pt x="10499408" y="4808646"/>
                  <a:pt x="10473637" y="4998642"/>
                  <a:pt x="10455266" y="5187359"/>
                </a:cubicBezTo>
                <a:cubicBezTo>
                  <a:pt x="10444103" y="5288708"/>
                  <a:pt x="10443847" y="5391181"/>
                  <a:pt x="10454500" y="5492602"/>
                </a:cubicBezTo>
                <a:lnTo>
                  <a:pt x="10454510" y="5492731"/>
                </a:lnTo>
                <a:lnTo>
                  <a:pt x="10414967" y="5491139"/>
                </a:lnTo>
                <a:cubicBezTo>
                  <a:pt x="10117611" y="5495732"/>
                  <a:pt x="9820450" y="5526349"/>
                  <a:pt x="9523092" y="5507105"/>
                </a:cubicBezTo>
                <a:cubicBezTo>
                  <a:pt x="9272964" y="5490920"/>
                  <a:pt x="9023034" y="5477142"/>
                  <a:pt x="8772711" y="5490483"/>
                </a:cubicBezTo>
                <a:cubicBezTo>
                  <a:pt x="8636774" y="5499549"/>
                  <a:pt x="8500636" y="5503107"/>
                  <a:pt x="8364561" y="5501172"/>
                </a:cubicBezTo>
                <a:lnTo>
                  <a:pt x="8196562" y="5491993"/>
                </a:lnTo>
                <a:lnTo>
                  <a:pt x="8077075" y="5475562"/>
                </a:lnTo>
                <a:lnTo>
                  <a:pt x="7915670" y="5468917"/>
                </a:lnTo>
                <a:lnTo>
                  <a:pt x="7914092" y="5467957"/>
                </a:lnTo>
                <a:lnTo>
                  <a:pt x="7894412" y="5467957"/>
                </a:lnTo>
                <a:lnTo>
                  <a:pt x="7892834" y="5468758"/>
                </a:lnTo>
                <a:lnTo>
                  <a:pt x="7727602" y="5475562"/>
                </a:lnTo>
                <a:lnTo>
                  <a:pt x="7690606" y="5480649"/>
                </a:lnTo>
                <a:lnTo>
                  <a:pt x="7624212" y="5484579"/>
                </a:lnTo>
                <a:cubicBezTo>
                  <a:pt x="7434738" y="5508001"/>
                  <a:pt x="7243868" y="5514147"/>
                  <a:pt x="7053506" y="5502949"/>
                </a:cubicBezTo>
                <a:cubicBezTo>
                  <a:pt x="6777009" y="5485453"/>
                  <a:pt x="6500117" y="5474737"/>
                  <a:pt x="6223029" y="5498574"/>
                </a:cubicBezTo>
                <a:cubicBezTo>
                  <a:pt x="6065592" y="5511916"/>
                  <a:pt x="5908157" y="5526131"/>
                  <a:pt x="5750720" y="5507761"/>
                </a:cubicBezTo>
                <a:cubicBezTo>
                  <a:pt x="5616170" y="5490965"/>
                  <a:pt x="5480520" y="5488253"/>
                  <a:pt x="5345518" y="5499668"/>
                </a:cubicBezTo>
                <a:cubicBezTo>
                  <a:pt x="5197844" y="5511040"/>
                  <a:pt x="5049616" y="5511040"/>
                  <a:pt x="4901942" y="5499668"/>
                </a:cubicBezTo>
                <a:cubicBezTo>
                  <a:pt x="4760445" y="5490920"/>
                  <a:pt x="4618556" y="5476268"/>
                  <a:pt x="4477454" y="5492013"/>
                </a:cubicBezTo>
                <a:cubicBezTo>
                  <a:pt x="4279085" y="5513884"/>
                  <a:pt x="4081305" y="5506667"/>
                  <a:pt x="3883329" y="5493326"/>
                </a:cubicBezTo>
                <a:cubicBezTo>
                  <a:pt x="3719792" y="5482391"/>
                  <a:pt x="3555664" y="5466425"/>
                  <a:pt x="3392914" y="5492233"/>
                </a:cubicBezTo>
                <a:cubicBezTo>
                  <a:pt x="3175771" y="5523222"/>
                  <a:pt x="2956480" y="5531206"/>
                  <a:pt x="2737979" y="5516072"/>
                </a:cubicBezTo>
                <a:cubicBezTo>
                  <a:pt x="2289680" y="5492670"/>
                  <a:pt x="1840986" y="5498574"/>
                  <a:pt x="1392489" y="5480641"/>
                </a:cubicBezTo>
                <a:cubicBezTo>
                  <a:pt x="1244499" y="5474519"/>
                  <a:pt x="1097296" y="5507322"/>
                  <a:pt x="949699" y="5509072"/>
                </a:cubicBezTo>
                <a:cubicBezTo>
                  <a:pt x="684469" y="5512352"/>
                  <a:pt x="418241" y="5493120"/>
                  <a:pt x="151598" y="5492249"/>
                </a:cubicBezTo>
                <a:lnTo>
                  <a:pt x="1415" y="5496057"/>
                </a:lnTo>
                <a:lnTo>
                  <a:pt x="3772" y="5431261"/>
                </a:lnTo>
                <a:cubicBezTo>
                  <a:pt x="7163" y="5398149"/>
                  <a:pt x="12808" y="5364994"/>
                  <a:pt x="20909" y="5331792"/>
                </a:cubicBezTo>
                <a:cubicBezTo>
                  <a:pt x="51502" y="5208362"/>
                  <a:pt x="50009" y="5079152"/>
                  <a:pt x="16572" y="4956462"/>
                </a:cubicBezTo>
                <a:cubicBezTo>
                  <a:pt x="9172" y="4924695"/>
                  <a:pt x="4643" y="4892329"/>
                  <a:pt x="3048" y="4859758"/>
                </a:cubicBezTo>
                <a:cubicBezTo>
                  <a:pt x="-7031" y="4740857"/>
                  <a:pt x="9937" y="4623614"/>
                  <a:pt x="24098" y="4506116"/>
                </a:cubicBezTo>
                <a:cubicBezTo>
                  <a:pt x="33539" y="4431228"/>
                  <a:pt x="47955" y="4355575"/>
                  <a:pt x="24098" y="4281453"/>
                </a:cubicBezTo>
                <a:cubicBezTo>
                  <a:pt x="7755" y="4229797"/>
                  <a:pt x="4120" y="4174965"/>
                  <a:pt x="13510" y="4121600"/>
                </a:cubicBezTo>
                <a:cubicBezTo>
                  <a:pt x="29342" y="4026887"/>
                  <a:pt x="32646" y="3930503"/>
                  <a:pt x="23333" y="3834935"/>
                </a:cubicBezTo>
                <a:cubicBezTo>
                  <a:pt x="17184" y="3771925"/>
                  <a:pt x="18128" y="3708417"/>
                  <a:pt x="26140" y="3645611"/>
                </a:cubicBezTo>
                <a:cubicBezTo>
                  <a:pt x="36728" y="3561155"/>
                  <a:pt x="53186" y="3475168"/>
                  <a:pt x="33156" y="3390458"/>
                </a:cubicBezTo>
                <a:cubicBezTo>
                  <a:pt x="1262" y="3255864"/>
                  <a:pt x="7641" y="3121398"/>
                  <a:pt x="20399" y="2985784"/>
                </a:cubicBezTo>
                <a:cubicBezTo>
                  <a:pt x="29967" y="2884871"/>
                  <a:pt x="40556" y="2782810"/>
                  <a:pt x="21419" y="2680748"/>
                </a:cubicBezTo>
                <a:cubicBezTo>
                  <a:pt x="13191" y="2633392"/>
                  <a:pt x="13191" y="2584964"/>
                  <a:pt x="21419" y="2537607"/>
                </a:cubicBezTo>
                <a:cubicBezTo>
                  <a:pt x="31370" y="2473819"/>
                  <a:pt x="40811" y="2410668"/>
                  <a:pt x="28053" y="2346242"/>
                </a:cubicBezTo>
                <a:cubicBezTo>
                  <a:pt x="22440" y="2318175"/>
                  <a:pt x="18230" y="2289853"/>
                  <a:pt x="15295" y="2261531"/>
                </a:cubicBezTo>
                <a:cubicBezTo>
                  <a:pt x="9452" y="2189221"/>
                  <a:pt x="11544" y="2116502"/>
                  <a:pt x="21546" y="2044651"/>
                </a:cubicBezTo>
                <a:cubicBezTo>
                  <a:pt x="31115" y="1961216"/>
                  <a:pt x="15551" y="1877270"/>
                  <a:pt x="28308" y="1794090"/>
                </a:cubicBezTo>
                <a:cubicBezTo>
                  <a:pt x="37367" y="1727100"/>
                  <a:pt x="37711" y="1659216"/>
                  <a:pt x="29329" y="1592136"/>
                </a:cubicBezTo>
                <a:cubicBezTo>
                  <a:pt x="14250" y="1465325"/>
                  <a:pt x="15193" y="1337123"/>
                  <a:pt x="32135" y="1210554"/>
                </a:cubicBezTo>
                <a:cubicBezTo>
                  <a:pt x="42597" y="1136687"/>
                  <a:pt x="48593" y="1060652"/>
                  <a:pt x="29839" y="988188"/>
                </a:cubicBezTo>
                <a:cubicBezTo>
                  <a:pt x="-14303" y="817873"/>
                  <a:pt x="11468" y="647303"/>
                  <a:pt x="29839" y="477881"/>
                </a:cubicBezTo>
                <a:cubicBezTo>
                  <a:pt x="41002" y="386894"/>
                  <a:pt x="41258" y="294898"/>
                  <a:pt x="30605" y="203847"/>
                </a:cubicBezTo>
                <a:lnTo>
                  <a:pt x="17136" y="42362"/>
                </a:lnTo>
                <a:lnTo>
                  <a:pt x="155390" y="51827"/>
                </a:lnTo>
                <a:cubicBezTo>
                  <a:pt x="380715" y="63616"/>
                  <a:pt x="606095" y="63411"/>
                  <a:pt x="831032" y="41432"/>
                </a:cubicBezTo>
                <a:cubicBezTo>
                  <a:pt x="1107234" y="18075"/>
                  <a:pt x="1384519" y="14708"/>
                  <a:pt x="1661115" y="31372"/>
                </a:cubicBezTo>
                <a:cubicBezTo>
                  <a:pt x="1911045" y="42962"/>
                  <a:pt x="2160581" y="71395"/>
                  <a:pt x="2411103" y="47120"/>
                </a:cubicBezTo>
                <a:cubicBezTo>
                  <a:pt x="2497298" y="38807"/>
                  <a:pt x="2581920" y="18689"/>
                  <a:pt x="2668707" y="14096"/>
                </a:cubicBezTo>
                <a:cubicBezTo>
                  <a:pt x="3075287" y="-7775"/>
                  <a:pt x="3480488" y="25030"/>
                  <a:pt x="3885690" y="51930"/>
                </a:cubicBezTo>
                <a:cubicBezTo>
                  <a:pt x="4033287" y="61770"/>
                  <a:pt x="4180883" y="73799"/>
                  <a:pt x="4328480" y="46900"/>
                </a:cubicBezTo>
                <a:cubicBezTo>
                  <a:pt x="4453032" y="25577"/>
                  <a:pt x="4579453" y="21181"/>
                  <a:pt x="4704949" y="33778"/>
                </a:cubicBezTo>
                <a:cubicBezTo>
                  <a:pt x="4816098" y="46376"/>
                  <a:pt x="4927939" y="49371"/>
                  <a:pt x="5039501" y="42745"/>
                </a:cubicBezTo>
                <a:cubicBezTo>
                  <a:pt x="5342568" y="15407"/>
                  <a:pt x="5645828" y="318"/>
                  <a:pt x="5949681" y="536"/>
                </a:cubicBezTo>
                <a:close/>
              </a:path>
            </a:pathLst>
          </a:custGeom>
        </p:spPr>
      </p:pic>
      <p:sp>
        <p:nvSpPr>
          <p:cNvPr id="1945329210" name="Textfeld 2"/>
          <p:cNvSpPr txBox="1"/>
          <p:nvPr/>
        </p:nvSpPr>
        <p:spPr bwMode="auto">
          <a:xfrm>
            <a:off x="6990825" y="2866238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endParaRPr lang="de-DE"/>
          </a:p>
        </p:txBody>
      </p:sp>
      <p:sp>
        <p:nvSpPr>
          <p:cNvPr id="1827597756" name="Textfeld 1"/>
          <p:cNvSpPr txBox="1"/>
          <p:nvPr/>
        </p:nvSpPr>
        <p:spPr bwMode="auto">
          <a:xfrm>
            <a:off x="11580519" y="6315058"/>
            <a:ext cx="246743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>
            <a:defPPr>
              <a:defRPr lang="de-DE"/>
            </a:defPPr>
            <a:lvl1pPr marL="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DE">
                <a:latin typeface="Posterama"/>
                <a:cs typeface="Posterama"/>
              </a:rPr>
              <a:t>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616464947" name="Rectangle 26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-1261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30280758" name="Grafik 1" descr="Ein Bild, das Zeichnung, Bild, Kleidung, Schiff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rcRect l="0" t="9694" r="0" b="7725"/>
          <a:stretch/>
        </p:blipFill>
        <p:spPr bwMode="auto">
          <a:xfrm>
            <a:off x="615790" y="535882"/>
            <a:ext cx="10960420" cy="5792694"/>
          </a:xfrm>
          <a:custGeom>
            <a:avLst/>
            <a:gdLst/>
            <a:ahLst/>
            <a:cxnLst/>
            <a:rect l="l" t="t" r="r" b="b"/>
            <a:pathLst>
              <a:path w="10485104" h="5523506" fill="norm" stroke="1" extrusionOk="0">
                <a:moveTo>
                  <a:pt x="5949681" y="536"/>
                </a:moveTo>
                <a:cubicBezTo>
                  <a:pt x="6074035" y="-2131"/>
                  <a:pt x="6198411" y="5173"/>
                  <a:pt x="6321822" y="22405"/>
                </a:cubicBezTo>
                <a:cubicBezTo>
                  <a:pt x="6498937" y="51493"/>
                  <a:pt x="6677824" y="73364"/>
                  <a:pt x="6857694" y="55210"/>
                </a:cubicBezTo>
                <a:cubicBezTo>
                  <a:pt x="6981675" y="42526"/>
                  <a:pt x="7105459" y="35089"/>
                  <a:pt x="7230031" y="35528"/>
                </a:cubicBezTo>
                <a:cubicBezTo>
                  <a:pt x="7516370" y="35528"/>
                  <a:pt x="7802902" y="38152"/>
                  <a:pt x="8089242" y="32684"/>
                </a:cubicBezTo>
                <a:cubicBezTo>
                  <a:pt x="8344090" y="27873"/>
                  <a:pt x="8597956" y="17377"/>
                  <a:pt x="8853003" y="43837"/>
                </a:cubicBezTo>
                <a:cubicBezTo>
                  <a:pt x="9229472" y="82767"/>
                  <a:pt x="9607909" y="70300"/>
                  <a:pt x="9985559" y="65708"/>
                </a:cubicBezTo>
                <a:cubicBezTo>
                  <a:pt x="10083101" y="64320"/>
                  <a:pt x="10180599" y="61132"/>
                  <a:pt x="10278047" y="56140"/>
                </a:cubicBezTo>
                <a:lnTo>
                  <a:pt x="10449151" y="44199"/>
                </a:lnTo>
                <a:lnTo>
                  <a:pt x="10468533" y="198724"/>
                </a:lnTo>
                <a:cubicBezTo>
                  <a:pt x="10475933" y="234109"/>
                  <a:pt x="10480462" y="270161"/>
                  <a:pt x="10482057" y="306442"/>
                </a:cubicBezTo>
                <a:cubicBezTo>
                  <a:pt x="10492136" y="438884"/>
                  <a:pt x="10475168" y="569479"/>
                  <a:pt x="10461007" y="700359"/>
                </a:cubicBezTo>
                <a:cubicBezTo>
                  <a:pt x="10451566" y="783776"/>
                  <a:pt x="10437150" y="868045"/>
                  <a:pt x="10461007" y="950608"/>
                </a:cubicBezTo>
                <a:cubicBezTo>
                  <a:pt x="10477350" y="1008147"/>
                  <a:pt x="10480985" y="1069224"/>
                  <a:pt x="10471595" y="1128666"/>
                </a:cubicBezTo>
                <a:cubicBezTo>
                  <a:pt x="10455763" y="1234166"/>
                  <a:pt x="10452459" y="1341527"/>
                  <a:pt x="10461772" y="1447979"/>
                </a:cubicBezTo>
                <a:cubicBezTo>
                  <a:pt x="10467921" y="1518165"/>
                  <a:pt x="10466977" y="1588906"/>
                  <a:pt x="10458965" y="1658865"/>
                </a:cubicBezTo>
                <a:cubicBezTo>
                  <a:pt x="10448377" y="1752939"/>
                  <a:pt x="10431919" y="1848719"/>
                  <a:pt x="10451949" y="1943076"/>
                </a:cubicBezTo>
                <a:cubicBezTo>
                  <a:pt x="10483843" y="2092999"/>
                  <a:pt x="10477464" y="2242779"/>
                  <a:pt x="10464706" y="2393837"/>
                </a:cubicBezTo>
                <a:cubicBezTo>
                  <a:pt x="10455138" y="2506243"/>
                  <a:pt x="10444549" y="2619928"/>
                  <a:pt x="10463686" y="2733613"/>
                </a:cubicBezTo>
                <a:cubicBezTo>
                  <a:pt x="10471914" y="2786362"/>
                  <a:pt x="10471914" y="2840306"/>
                  <a:pt x="10463686" y="2893056"/>
                </a:cubicBezTo>
                <a:cubicBezTo>
                  <a:pt x="10453735" y="2964109"/>
                  <a:pt x="10444294" y="3034452"/>
                  <a:pt x="10457052" y="3106215"/>
                </a:cubicBezTo>
                <a:cubicBezTo>
                  <a:pt x="10462665" y="3137479"/>
                  <a:pt x="10466875" y="3169026"/>
                  <a:pt x="10469810" y="3200574"/>
                </a:cubicBezTo>
                <a:cubicBezTo>
                  <a:pt x="10475653" y="3281119"/>
                  <a:pt x="10473561" y="3362120"/>
                  <a:pt x="10463559" y="3442154"/>
                </a:cubicBezTo>
                <a:cubicBezTo>
                  <a:pt x="10453990" y="3535091"/>
                  <a:pt x="10469554" y="3628597"/>
                  <a:pt x="10456797" y="3721250"/>
                </a:cubicBezTo>
                <a:cubicBezTo>
                  <a:pt x="10447738" y="3795870"/>
                  <a:pt x="10447394" y="3871485"/>
                  <a:pt x="10455776" y="3946204"/>
                </a:cubicBezTo>
                <a:cubicBezTo>
                  <a:pt x="10470855" y="4087457"/>
                  <a:pt x="10469912" y="4230260"/>
                  <a:pt x="10452970" y="4371244"/>
                </a:cubicBezTo>
                <a:cubicBezTo>
                  <a:pt x="10442508" y="4453523"/>
                  <a:pt x="10436512" y="4538218"/>
                  <a:pt x="10455266" y="4618934"/>
                </a:cubicBezTo>
                <a:cubicBezTo>
                  <a:pt x="10499408" y="4808646"/>
                  <a:pt x="10473637" y="4998642"/>
                  <a:pt x="10455266" y="5187359"/>
                </a:cubicBezTo>
                <a:cubicBezTo>
                  <a:pt x="10444103" y="5288708"/>
                  <a:pt x="10443847" y="5391181"/>
                  <a:pt x="10454500" y="5492602"/>
                </a:cubicBezTo>
                <a:lnTo>
                  <a:pt x="10454510" y="5492731"/>
                </a:lnTo>
                <a:lnTo>
                  <a:pt x="10414967" y="5491139"/>
                </a:lnTo>
                <a:cubicBezTo>
                  <a:pt x="10117611" y="5495732"/>
                  <a:pt x="9820450" y="5526349"/>
                  <a:pt x="9523092" y="5507105"/>
                </a:cubicBezTo>
                <a:cubicBezTo>
                  <a:pt x="9272964" y="5490920"/>
                  <a:pt x="9023034" y="5477142"/>
                  <a:pt x="8772711" y="5490483"/>
                </a:cubicBezTo>
                <a:cubicBezTo>
                  <a:pt x="8636774" y="5499549"/>
                  <a:pt x="8500636" y="5503107"/>
                  <a:pt x="8364561" y="5501172"/>
                </a:cubicBezTo>
                <a:lnTo>
                  <a:pt x="8196562" y="5491993"/>
                </a:lnTo>
                <a:lnTo>
                  <a:pt x="8077075" y="5475562"/>
                </a:lnTo>
                <a:lnTo>
                  <a:pt x="7915670" y="5468917"/>
                </a:lnTo>
                <a:lnTo>
                  <a:pt x="7914092" y="5467957"/>
                </a:lnTo>
                <a:lnTo>
                  <a:pt x="7894412" y="5467957"/>
                </a:lnTo>
                <a:lnTo>
                  <a:pt x="7892834" y="5468758"/>
                </a:lnTo>
                <a:lnTo>
                  <a:pt x="7727602" y="5475562"/>
                </a:lnTo>
                <a:lnTo>
                  <a:pt x="7690606" y="5480649"/>
                </a:lnTo>
                <a:lnTo>
                  <a:pt x="7624212" y="5484579"/>
                </a:lnTo>
                <a:cubicBezTo>
                  <a:pt x="7434738" y="5508001"/>
                  <a:pt x="7243868" y="5514147"/>
                  <a:pt x="7053506" y="5502949"/>
                </a:cubicBezTo>
                <a:cubicBezTo>
                  <a:pt x="6777009" y="5485453"/>
                  <a:pt x="6500117" y="5474737"/>
                  <a:pt x="6223029" y="5498574"/>
                </a:cubicBezTo>
                <a:cubicBezTo>
                  <a:pt x="6065592" y="5511916"/>
                  <a:pt x="5908157" y="5526131"/>
                  <a:pt x="5750720" y="5507761"/>
                </a:cubicBezTo>
                <a:cubicBezTo>
                  <a:pt x="5616170" y="5490965"/>
                  <a:pt x="5480520" y="5488253"/>
                  <a:pt x="5345518" y="5499668"/>
                </a:cubicBezTo>
                <a:cubicBezTo>
                  <a:pt x="5197844" y="5511040"/>
                  <a:pt x="5049616" y="5511040"/>
                  <a:pt x="4901942" y="5499668"/>
                </a:cubicBezTo>
                <a:cubicBezTo>
                  <a:pt x="4760445" y="5490920"/>
                  <a:pt x="4618556" y="5476268"/>
                  <a:pt x="4477454" y="5492013"/>
                </a:cubicBezTo>
                <a:cubicBezTo>
                  <a:pt x="4279085" y="5513884"/>
                  <a:pt x="4081305" y="5506667"/>
                  <a:pt x="3883329" y="5493326"/>
                </a:cubicBezTo>
                <a:cubicBezTo>
                  <a:pt x="3719792" y="5482391"/>
                  <a:pt x="3555664" y="5466425"/>
                  <a:pt x="3392914" y="5492233"/>
                </a:cubicBezTo>
                <a:cubicBezTo>
                  <a:pt x="3175771" y="5523222"/>
                  <a:pt x="2956480" y="5531206"/>
                  <a:pt x="2737979" y="5516072"/>
                </a:cubicBezTo>
                <a:cubicBezTo>
                  <a:pt x="2289680" y="5492670"/>
                  <a:pt x="1840986" y="5498574"/>
                  <a:pt x="1392489" y="5480641"/>
                </a:cubicBezTo>
                <a:cubicBezTo>
                  <a:pt x="1244499" y="5474519"/>
                  <a:pt x="1097296" y="5507322"/>
                  <a:pt x="949699" y="5509072"/>
                </a:cubicBezTo>
                <a:cubicBezTo>
                  <a:pt x="684469" y="5512352"/>
                  <a:pt x="418241" y="5493120"/>
                  <a:pt x="151598" y="5492249"/>
                </a:cubicBezTo>
                <a:lnTo>
                  <a:pt x="1415" y="5496057"/>
                </a:lnTo>
                <a:lnTo>
                  <a:pt x="3772" y="5431261"/>
                </a:lnTo>
                <a:cubicBezTo>
                  <a:pt x="7163" y="5398149"/>
                  <a:pt x="12808" y="5364994"/>
                  <a:pt x="20909" y="5331792"/>
                </a:cubicBezTo>
                <a:cubicBezTo>
                  <a:pt x="51502" y="5208362"/>
                  <a:pt x="50009" y="5079152"/>
                  <a:pt x="16572" y="4956462"/>
                </a:cubicBezTo>
                <a:cubicBezTo>
                  <a:pt x="9172" y="4924695"/>
                  <a:pt x="4643" y="4892329"/>
                  <a:pt x="3048" y="4859758"/>
                </a:cubicBezTo>
                <a:cubicBezTo>
                  <a:pt x="-7031" y="4740857"/>
                  <a:pt x="9937" y="4623614"/>
                  <a:pt x="24098" y="4506116"/>
                </a:cubicBezTo>
                <a:cubicBezTo>
                  <a:pt x="33539" y="4431228"/>
                  <a:pt x="47955" y="4355575"/>
                  <a:pt x="24098" y="4281453"/>
                </a:cubicBezTo>
                <a:cubicBezTo>
                  <a:pt x="7755" y="4229797"/>
                  <a:pt x="4120" y="4174965"/>
                  <a:pt x="13510" y="4121600"/>
                </a:cubicBezTo>
                <a:cubicBezTo>
                  <a:pt x="29342" y="4026887"/>
                  <a:pt x="32646" y="3930503"/>
                  <a:pt x="23333" y="3834935"/>
                </a:cubicBezTo>
                <a:cubicBezTo>
                  <a:pt x="17184" y="3771925"/>
                  <a:pt x="18128" y="3708417"/>
                  <a:pt x="26140" y="3645611"/>
                </a:cubicBezTo>
                <a:cubicBezTo>
                  <a:pt x="36728" y="3561155"/>
                  <a:pt x="53186" y="3475168"/>
                  <a:pt x="33156" y="3390458"/>
                </a:cubicBezTo>
                <a:cubicBezTo>
                  <a:pt x="1262" y="3255864"/>
                  <a:pt x="7641" y="3121398"/>
                  <a:pt x="20399" y="2985784"/>
                </a:cubicBezTo>
                <a:cubicBezTo>
                  <a:pt x="29967" y="2884871"/>
                  <a:pt x="40556" y="2782810"/>
                  <a:pt x="21419" y="2680748"/>
                </a:cubicBezTo>
                <a:cubicBezTo>
                  <a:pt x="13191" y="2633392"/>
                  <a:pt x="13191" y="2584964"/>
                  <a:pt x="21419" y="2537607"/>
                </a:cubicBezTo>
                <a:cubicBezTo>
                  <a:pt x="31370" y="2473819"/>
                  <a:pt x="40811" y="2410668"/>
                  <a:pt x="28053" y="2346242"/>
                </a:cubicBezTo>
                <a:cubicBezTo>
                  <a:pt x="22440" y="2318175"/>
                  <a:pt x="18230" y="2289853"/>
                  <a:pt x="15295" y="2261531"/>
                </a:cubicBezTo>
                <a:cubicBezTo>
                  <a:pt x="9452" y="2189221"/>
                  <a:pt x="11544" y="2116502"/>
                  <a:pt x="21546" y="2044651"/>
                </a:cubicBezTo>
                <a:cubicBezTo>
                  <a:pt x="31115" y="1961216"/>
                  <a:pt x="15551" y="1877270"/>
                  <a:pt x="28308" y="1794090"/>
                </a:cubicBezTo>
                <a:cubicBezTo>
                  <a:pt x="37367" y="1727100"/>
                  <a:pt x="37711" y="1659216"/>
                  <a:pt x="29329" y="1592136"/>
                </a:cubicBezTo>
                <a:cubicBezTo>
                  <a:pt x="14250" y="1465325"/>
                  <a:pt x="15193" y="1337123"/>
                  <a:pt x="32135" y="1210554"/>
                </a:cubicBezTo>
                <a:cubicBezTo>
                  <a:pt x="42597" y="1136687"/>
                  <a:pt x="48593" y="1060652"/>
                  <a:pt x="29839" y="988188"/>
                </a:cubicBezTo>
                <a:cubicBezTo>
                  <a:pt x="-14303" y="817873"/>
                  <a:pt x="11468" y="647303"/>
                  <a:pt x="29839" y="477881"/>
                </a:cubicBezTo>
                <a:cubicBezTo>
                  <a:pt x="41002" y="386894"/>
                  <a:pt x="41258" y="294898"/>
                  <a:pt x="30605" y="203847"/>
                </a:cubicBezTo>
                <a:lnTo>
                  <a:pt x="17136" y="42362"/>
                </a:lnTo>
                <a:lnTo>
                  <a:pt x="155390" y="51827"/>
                </a:lnTo>
                <a:cubicBezTo>
                  <a:pt x="380715" y="63616"/>
                  <a:pt x="606095" y="63411"/>
                  <a:pt x="831032" y="41432"/>
                </a:cubicBezTo>
                <a:cubicBezTo>
                  <a:pt x="1107234" y="18075"/>
                  <a:pt x="1384519" y="14708"/>
                  <a:pt x="1661115" y="31372"/>
                </a:cubicBezTo>
                <a:cubicBezTo>
                  <a:pt x="1911045" y="42962"/>
                  <a:pt x="2160581" y="71395"/>
                  <a:pt x="2411103" y="47120"/>
                </a:cubicBezTo>
                <a:cubicBezTo>
                  <a:pt x="2497298" y="38807"/>
                  <a:pt x="2581920" y="18689"/>
                  <a:pt x="2668707" y="14096"/>
                </a:cubicBezTo>
                <a:cubicBezTo>
                  <a:pt x="3075287" y="-7775"/>
                  <a:pt x="3480488" y="25030"/>
                  <a:pt x="3885690" y="51930"/>
                </a:cubicBezTo>
                <a:cubicBezTo>
                  <a:pt x="4033287" y="61770"/>
                  <a:pt x="4180883" y="73799"/>
                  <a:pt x="4328480" y="46900"/>
                </a:cubicBezTo>
                <a:cubicBezTo>
                  <a:pt x="4453032" y="25577"/>
                  <a:pt x="4579453" y="21181"/>
                  <a:pt x="4704949" y="33778"/>
                </a:cubicBezTo>
                <a:cubicBezTo>
                  <a:pt x="4816098" y="46376"/>
                  <a:pt x="4927939" y="49371"/>
                  <a:pt x="5039501" y="42745"/>
                </a:cubicBezTo>
                <a:cubicBezTo>
                  <a:pt x="5342568" y="15407"/>
                  <a:pt x="5645828" y="318"/>
                  <a:pt x="5949681" y="536"/>
                </a:cubicBezTo>
                <a:close/>
              </a:path>
            </a:pathLst>
          </a:custGeom>
        </p:spPr>
      </p:pic>
      <p:sp>
        <p:nvSpPr>
          <p:cNvPr id="1650312215" name="Textfeld 5"/>
          <p:cNvSpPr txBox="1"/>
          <p:nvPr/>
        </p:nvSpPr>
        <p:spPr bwMode="auto">
          <a:xfrm>
            <a:off x="6529431" y="2153174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endParaRPr lang="de-DE"/>
          </a:p>
        </p:txBody>
      </p:sp>
      <p:pic>
        <p:nvPicPr>
          <p:cNvPr id="905131394" name="Grafik 10" descr="Ein Bild, das Entwurf, Zeichnung, Clipart enthält.&#10;&#10;KI-generierte Inhalte können fehlerhaft sein.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5909423" y="-404290"/>
            <a:ext cx="4457351" cy="4492304"/>
          </a:xfrm>
          <a:prstGeom prst="rect">
            <a:avLst/>
          </a:prstGeom>
        </p:spPr>
      </p:pic>
      <p:sp>
        <p:nvSpPr>
          <p:cNvPr id="1437556437" name="Textfeld 2"/>
          <p:cNvSpPr txBox="1"/>
          <p:nvPr/>
        </p:nvSpPr>
        <p:spPr bwMode="auto">
          <a:xfrm>
            <a:off x="6437087" y="1182913"/>
            <a:ext cx="339634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800">
                <a:latin typeface="Posterama"/>
                <a:cs typeface="Posterama"/>
              </a:rPr>
              <a:t>Was macht ihr da eigentlich? </a:t>
            </a:r>
            <a:endParaRPr lang="de-DE" sz="2800"/>
          </a:p>
        </p:txBody>
      </p:sp>
      <p:pic>
        <p:nvPicPr>
          <p:cNvPr id="290083706" name="Grafik 7" descr="Ein Bild, das Entwurf, Clipart, Zeichnung, Kunst enthält.&#10;&#10;KI-generierte Inhalte können fehlerhaft sein."/>
          <p:cNvPicPr>
            <a:picLocks noChangeAspect="1"/>
          </p:cNvPicPr>
          <p:nvPr/>
        </p:nvPicPr>
        <p:blipFill rotWithShape="1">
          <a:blip r:embed="rId5"/>
          <a:stretch/>
        </p:blipFill>
        <p:spPr bwMode="auto">
          <a:xfrm>
            <a:off x="3519714" y="2688771"/>
            <a:ext cx="4775200" cy="4760686"/>
          </a:xfrm>
          <a:prstGeom prst="rect">
            <a:avLst/>
          </a:prstGeom>
        </p:spPr>
      </p:pic>
      <p:sp>
        <p:nvSpPr>
          <p:cNvPr id="1293473026" name="Textfeld 3"/>
          <p:cNvSpPr txBox="1"/>
          <p:nvPr/>
        </p:nvSpPr>
        <p:spPr bwMode="auto">
          <a:xfrm>
            <a:off x="4172857" y="4666342"/>
            <a:ext cx="412205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r>
              <a:rPr lang="de-DE" sz="2000" i="0">
                <a:latin typeface="Posterama"/>
                <a:ea typeface="Times New Roman"/>
                <a:cs typeface="Times New Roman"/>
              </a:rPr>
              <a:t>Wir stechen gleich in See zu unseren Algenanbauflächen draußen auf dem </a:t>
            </a:r>
            <a:r>
              <a:rPr lang="de-DE" sz="2000">
                <a:latin typeface="Posterama"/>
                <a:ea typeface="Times New Roman"/>
                <a:cs typeface="Times New Roman"/>
              </a:rPr>
              <a:t>Bodden.</a:t>
            </a:r>
            <a:endParaRPr lang="de-DE" sz="2000">
              <a:latin typeface="Posterama"/>
              <a:cs typeface="Posterama"/>
            </a:endParaRPr>
          </a:p>
        </p:txBody>
      </p:sp>
      <p:sp>
        <p:nvSpPr>
          <p:cNvPr id="564260368" name="Textfeld 1"/>
          <p:cNvSpPr txBox="1"/>
          <p:nvPr/>
        </p:nvSpPr>
        <p:spPr bwMode="auto">
          <a:xfrm>
            <a:off x="11580519" y="6333872"/>
            <a:ext cx="246743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>
            <a:defPPr>
              <a:defRPr lang="de-DE"/>
            </a:defPPr>
            <a:lvl1pPr marL="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DE">
                <a:latin typeface="Posterama"/>
                <a:cs typeface="Posterama"/>
              </a:rPr>
              <a:t>5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13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5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8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47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556437" grpId="0"/>
      <p:bldP spid="12934730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99717563" name="Grafik 3" descr="Ein Bild, das Zeichnung, Entwurf, Kleidung, Darstellung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1308101" y="318887"/>
            <a:ext cx="9579480" cy="6537832"/>
          </a:xfrm>
          <a:prstGeom prst="rect">
            <a:avLst/>
          </a:prstGeom>
        </p:spPr>
      </p:pic>
      <p:pic>
        <p:nvPicPr>
          <p:cNvPr id="2114352258" name="Grafik 7" descr="Ein Bild, das Entwurf, Kunst, Design, Darstellung enthält.&#10;&#10;KI-generierte Inhalte können fehlerhaft sein.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8348228" y="1404637"/>
            <a:ext cx="4010526" cy="4043947"/>
          </a:xfrm>
          <a:prstGeom prst="rect">
            <a:avLst/>
          </a:prstGeom>
        </p:spPr>
      </p:pic>
      <p:sp>
        <p:nvSpPr>
          <p:cNvPr id="1069656819" name="Textfeld 1"/>
          <p:cNvSpPr txBox="1"/>
          <p:nvPr/>
        </p:nvSpPr>
        <p:spPr bwMode="auto">
          <a:xfrm>
            <a:off x="11566338" y="6299840"/>
            <a:ext cx="246743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>
            <a:defPPr>
              <a:defRPr lang="de-DE"/>
            </a:defPPr>
            <a:lvl1pPr marL="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DE">
                <a:latin typeface="Posterama"/>
                <a:cs typeface="Posterama"/>
              </a:rPr>
              <a:t>6</a:t>
            </a:r>
            <a:endParaRPr/>
          </a:p>
        </p:txBody>
      </p:sp>
      <p:sp>
        <p:nvSpPr>
          <p:cNvPr id="1360425869" name="Textfeld 2"/>
          <p:cNvSpPr txBox="1"/>
          <p:nvPr/>
        </p:nvSpPr>
        <p:spPr bwMode="auto">
          <a:xfrm>
            <a:off x="11132457" y="4281714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endParaRPr lang="de-DE"/>
          </a:p>
        </p:txBody>
      </p:sp>
      <p:sp>
        <p:nvSpPr>
          <p:cNvPr id="906394365" name="Textfeld 3"/>
          <p:cNvSpPr txBox="1"/>
          <p:nvPr/>
        </p:nvSpPr>
        <p:spPr bwMode="auto">
          <a:xfrm>
            <a:off x="9186832" y="2415447"/>
            <a:ext cx="2743200" cy="175432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>
            <a:defPPr>
              <a:defRPr lang="de-DE"/>
            </a:defPPr>
            <a:lvl1pPr marL="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5400">
                <a:latin typeface="Posterama"/>
                <a:cs typeface="Posterama"/>
              </a:rPr>
              <a:t> Was</a:t>
            </a:r>
            <a:endParaRPr lang="de-DE" sz="5400">
              <a:latin typeface="Aptos"/>
              <a:cs typeface="Posterama"/>
            </a:endParaRPr>
          </a:p>
          <a:p>
            <a:pPr algn="ctr">
              <a:defRPr/>
            </a:pPr>
            <a:r>
              <a:rPr lang="de-DE" sz="5400">
                <a:latin typeface="Posterama"/>
                <a:cs typeface="Posterama"/>
              </a:rPr>
              <a:t> ?!</a:t>
            </a:r>
            <a:endParaRPr/>
          </a:p>
        </p:txBody>
      </p:sp>
      <p:sp>
        <p:nvSpPr>
          <p:cNvPr id="1434082972" name="Textfeld 9"/>
          <p:cNvSpPr txBox="1"/>
          <p:nvPr/>
        </p:nvSpPr>
        <p:spPr bwMode="auto">
          <a:xfrm>
            <a:off x="1640114" y="2830285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endParaRPr lang="de-DE"/>
          </a:p>
        </p:txBody>
      </p:sp>
      <p:sp>
        <p:nvSpPr>
          <p:cNvPr id="2055332074" name="Textfeld 5"/>
          <p:cNvSpPr txBox="1"/>
          <p:nvPr/>
        </p:nvSpPr>
        <p:spPr bwMode="auto">
          <a:xfrm>
            <a:off x="2046514" y="2656114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endParaRPr lang="de-DE"/>
          </a:p>
        </p:txBody>
      </p:sp>
      <p:sp>
        <p:nvSpPr>
          <p:cNvPr id="1949046949" name="Textfeld 16"/>
          <p:cNvSpPr txBox="1"/>
          <p:nvPr/>
        </p:nvSpPr>
        <p:spPr bwMode="auto">
          <a:xfrm>
            <a:off x="1349828" y="2699657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endParaRPr lang="de-DE"/>
          </a:p>
        </p:txBody>
      </p:sp>
      <p:pic>
        <p:nvPicPr>
          <p:cNvPr id="2102430910" name="Grafik 10"/>
          <p:cNvPicPr>
            <a:picLocks noChangeAspect="1"/>
          </p:cNvPicPr>
          <p:nvPr/>
        </p:nvPicPr>
        <p:blipFill rotWithShape="1">
          <a:blip r:embed="rId5"/>
          <a:stretch/>
        </p:blipFill>
        <p:spPr bwMode="auto">
          <a:xfrm>
            <a:off x="506827" y="-3297411"/>
            <a:ext cx="11180056" cy="8745498"/>
          </a:xfrm>
          <a:prstGeom prst="rect">
            <a:avLst/>
          </a:prstGeom>
        </p:spPr>
      </p:pic>
      <p:sp>
        <p:nvSpPr>
          <p:cNvPr id="1389087839" name="Textfeld 20"/>
          <p:cNvSpPr txBox="1"/>
          <p:nvPr/>
        </p:nvSpPr>
        <p:spPr bwMode="auto">
          <a:xfrm>
            <a:off x="1041613" y="408107"/>
            <a:ext cx="1009639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2400">
                <a:latin typeface="Posterama"/>
                <a:ea typeface="Times New Roman"/>
                <a:cs typeface="Times New Roman"/>
              </a:rPr>
              <a:t>In gewisser Weise tun wir sogar etwas gegen die Ausbreitung von Blaualgen.</a:t>
            </a:r>
            <a:endParaRPr lang="de-DE" sz="2400">
              <a:latin typeface="Posterama"/>
              <a:cs typeface="Posteram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08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43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39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3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6394365" grpId="0"/>
      <p:bldP spid="13890878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54612E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8143838" name="Rechteck: abgerundete Ecken 9"/>
          <p:cNvSpPr/>
          <p:nvPr/>
        </p:nvSpPr>
        <p:spPr bwMode="auto">
          <a:xfrm>
            <a:off x="10489679" y="308866"/>
            <a:ext cx="1946382" cy="5924403"/>
          </a:xfrm>
          <a:prstGeom prst="roundRect">
            <a:avLst>
              <a:gd name="adj" fmla="val 16667"/>
            </a:avLst>
          </a:prstGeom>
          <a:solidFill>
            <a:srgbClr val="96B3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08463425" name="Rechteck: abgerundete Ecken 10"/>
          <p:cNvSpPr/>
          <p:nvPr/>
        </p:nvSpPr>
        <p:spPr bwMode="auto">
          <a:xfrm>
            <a:off x="6374870" y="2687642"/>
            <a:ext cx="5564695" cy="1175497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32338790" name="Rechteck: abgerundete Ecken 11"/>
          <p:cNvSpPr/>
          <p:nvPr/>
        </p:nvSpPr>
        <p:spPr bwMode="auto">
          <a:xfrm>
            <a:off x="6368186" y="590671"/>
            <a:ext cx="5581628" cy="1880310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4475569" name="Rechteck: abgerundete Ecken 12"/>
          <p:cNvSpPr/>
          <p:nvPr/>
        </p:nvSpPr>
        <p:spPr bwMode="auto">
          <a:xfrm>
            <a:off x="6365010" y="4101605"/>
            <a:ext cx="5567220" cy="1883726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50701970" name="Textfeld 6"/>
          <p:cNvSpPr txBox="1"/>
          <p:nvPr/>
        </p:nvSpPr>
        <p:spPr bwMode="auto">
          <a:xfrm>
            <a:off x="6492203" y="3840243"/>
            <a:ext cx="5322710" cy="20005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endParaRPr lang="de-DE" sz="2800">
              <a:solidFill>
                <a:srgbClr val="FFFFFF"/>
              </a:solidFill>
              <a:latin typeface="Posterama"/>
              <a:cs typeface="Segoe UI"/>
            </a:endParaRPr>
          </a:p>
          <a:p>
            <a:pPr>
              <a:defRPr/>
            </a:pPr>
            <a:r>
              <a:rPr lang="de-DE" sz="2400">
                <a:latin typeface="Posterama"/>
                <a:cs typeface="Segoe UI"/>
              </a:rPr>
              <a:t>Den Zusammenhang zwischen dem Anbau von Makroalgen und der Ausbreitung von Blaualgen erklären können. </a:t>
            </a:r>
            <a:endParaRPr/>
          </a:p>
        </p:txBody>
      </p:sp>
      <p:sp>
        <p:nvSpPr>
          <p:cNvPr id="1285430372" name="Textfeld 3"/>
          <p:cNvSpPr txBox="1"/>
          <p:nvPr/>
        </p:nvSpPr>
        <p:spPr bwMode="auto">
          <a:xfrm>
            <a:off x="6501233" y="2438936"/>
            <a:ext cx="5238042" cy="1261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endParaRPr lang="de-DE" sz="2800">
              <a:solidFill>
                <a:srgbClr val="FFFFFF"/>
              </a:solidFill>
              <a:latin typeface="Posterama"/>
              <a:cs typeface="Segoe UI"/>
            </a:endParaRPr>
          </a:p>
          <a:p>
            <a:pPr>
              <a:defRPr/>
            </a:pPr>
            <a:r>
              <a:rPr lang="en-US" sz="2400">
                <a:latin typeface="Posterama"/>
                <a:cs typeface="Posterama"/>
              </a:rPr>
              <a:t>Die </a:t>
            </a:r>
            <a:r>
              <a:rPr lang="en-US" sz="2400">
                <a:latin typeface="Posterama"/>
                <a:cs typeface="Posterama"/>
              </a:rPr>
              <a:t>Entstehung</a:t>
            </a:r>
            <a:r>
              <a:rPr lang="en-US" sz="2400">
                <a:latin typeface="Posterama"/>
                <a:cs typeface="Posterama"/>
              </a:rPr>
              <a:t> von </a:t>
            </a:r>
            <a:r>
              <a:rPr lang="en-US" sz="2400">
                <a:latin typeface="Posterama"/>
                <a:cs typeface="Posterama"/>
              </a:rPr>
              <a:t>Todeszonen</a:t>
            </a:r>
            <a:r>
              <a:rPr lang="en-US" sz="2400">
                <a:latin typeface="Posterama"/>
                <a:cs typeface="Posterama"/>
              </a:rPr>
              <a:t> </a:t>
            </a:r>
            <a:r>
              <a:rPr lang="en-US" sz="2400">
                <a:latin typeface="Posterama"/>
                <a:cs typeface="Posterama"/>
              </a:rPr>
              <a:t>erklären</a:t>
            </a:r>
            <a:r>
              <a:rPr lang="en-US" sz="2400">
                <a:latin typeface="Posterama"/>
                <a:cs typeface="Posterama"/>
              </a:rPr>
              <a:t> </a:t>
            </a:r>
            <a:r>
              <a:rPr lang="en-US" sz="2400">
                <a:latin typeface="Posterama"/>
                <a:cs typeface="Posterama"/>
              </a:rPr>
              <a:t>können</a:t>
            </a:r>
            <a:r>
              <a:rPr lang="en-US" sz="2400">
                <a:latin typeface="Posterama"/>
                <a:cs typeface="Posterama"/>
              </a:rPr>
              <a:t>.</a:t>
            </a:r>
            <a:endParaRPr/>
          </a:p>
        </p:txBody>
      </p:sp>
      <p:sp>
        <p:nvSpPr>
          <p:cNvPr id="1779107981" name="Flussdiagramm: Verbinder 15"/>
          <p:cNvSpPr/>
          <p:nvPr/>
        </p:nvSpPr>
        <p:spPr bwMode="auto">
          <a:xfrm>
            <a:off x="5590053" y="2996696"/>
            <a:ext cx="575733" cy="553155"/>
          </a:xfrm>
          <a:prstGeom prst="flowChartConnector">
            <a:avLst/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30200313" name="Flussdiagramm: Verbinder 23"/>
          <p:cNvSpPr/>
          <p:nvPr/>
        </p:nvSpPr>
        <p:spPr bwMode="auto">
          <a:xfrm>
            <a:off x="5587674" y="1260611"/>
            <a:ext cx="575733" cy="553155"/>
          </a:xfrm>
          <a:prstGeom prst="flowChartConnector">
            <a:avLst/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42772823" name="Textfeld 19"/>
          <p:cNvSpPr txBox="1"/>
          <p:nvPr/>
        </p:nvSpPr>
        <p:spPr bwMode="auto">
          <a:xfrm>
            <a:off x="5706241" y="3057966"/>
            <a:ext cx="28369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r>
              <a:rPr lang="de-DE" sz="2400">
                <a:latin typeface="Posterama"/>
                <a:cs typeface="Posterama"/>
              </a:rPr>
              <a:t>2</a:t>
            </a:r>
            <a:endParaRPr/>
          </a:p>
        </p:txBody>
      </p:sp>
      <p:sp>
        <p:nvSpPr>
          <p:cNvPr id="1575104104" name="Flussdiagramm: Verbinder 21"/>
          <p:cNvSpPr/>
          <p:nvPr/>
        </p:nvSpPr>
        <p:spPr bwMode="auto">
          <a:xfrm>
            <a:off x="5577725" y="4769640"/>
            <a:ext cx="575733" cy="553155"/>
          </a:xfrm>
          <a:prstGeom prst="flowChartConnector">
            <a:avLst/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50429424" name="Textfeld 20"/>
          <p:cNvSpPr txBox="1"/>
          <p:nvPr/>
        </p:nvSpPr>
        <p:spPr bwMode="auto">
          <a:xfrm>
            <a:off x="5694954" y="4842111"/>
            <a:ext cx="301669" cy="4785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r>
              <a:rPr lang="de-DE" sz="2400">
                <a:latin typeface="Posterama"/>
                <a:cs typeface="Posterama"/>
              </a:rPr>
              <a:t>3</a:t>
            </a:r>
            <a:endParaRPr/>
          </a:p>
        </p:txBody>
      </p:sp>
      <p:sp>
        <p:nvSpPr>
          <p:cNvPr id="560566211" name="Textfeld 18"/>
          <p:cNvSpPr txBox="1"/>
          <p:nvPr/>
        </p:nvSpPr>
        <p:spPr bwMode="auto">
          <a:xfrm>
            <a:off x="5719635" y="1307386"/>
            <a:ext cx="2565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r>
              <a:rPr lang="de-DE" sz="2400">
                <a:latin typeface="Posterama"/>
                <a:cs typeface="Posterama"/>
              </a:rPr>
              <a:t>1</a:t>
            </a:r>
            <a:endParaRPr/>
          </a:p>
        </p:txBody>
      </p:sp>
      <p:sp>
        <p:nvSpPr>
          <p:cNvPr id="690589901" name="Rechteck: abgerundete Ecken 62"/>
          <p:cNvSpPr/>
          <p:nvPr/>
        </p:nvSpPr>
        <p:spPr bwMode="auto">
          <a:xfrm>
            <a:off x="1345666" y="4771056"/>
            <a:ext cx="3169920" cy="3627120"/>
          </a:xfrm>
          <a:prstGeom prst="roundRect">
            <a:avLst>
              <a:gd name="adj" fmla="val 16667"/>
            </a:avLst>
          </a:prstGeom>
          <a:solidFill>
            <a:srgbClr val="96B3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209675528" name="Freihand 58"/>
          <p:cNvPicPr/>
          <p:nvPr/>
        </p:nvPicPr>
        <p:blipFill rotWithShape="1">
          <a:blip r:embed="rId3"/>
          <a:stretch/>
        </p:blipFill>
        <p:spPr bwMode="auto">
          <a:xfrm>
            <a:off x="4925304" y="5857786"/>
            <a:ext cx="296913" cy="252173"/>
          </a:xfrm>
          <a:prstGeom prst="rect">
            <a:avLst/>
          </a:prstGeom>
        </p:spPr>
      </p:pic>
      <p:sp>
        <p:nvSpPr>
          <p:cNvPr id="791857194" name="Rechteck: abgerundete Ecken 61"/>
          <p:cNvSpPr/>
          <p:nvPr/>
        </p:nvSpPr>
        <p:spPr bwMode="auto">
          <a:xfrm rot="16199999">
            <a:off x="265845" y="-384487"/>
            <a:ext cx="4235188" cy="5643933"/>
          </a:xfrm>
          <a:prstGeom prst="roundRect">
            <a:avLst>
              <a:gd name="adj" fmla="val 16667"/>
            </a:avLst>
          </a:prstGeom>
          <a:solidFill>
            <a:srgbClr val="7087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8870895" name="Textfeld 5"/>
          <p:cNvSpPr txBox="1"/>
          <p:nvPr/>
        </p:nvSpPr>
        <p:spPr bwMode="auto">
          <a:xfrm>
            <a:off x="305717" y="603916"/>
            <a:ext cx="4641047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4000">
                <a:solidFill>
                  <a:srgbClr val="D5F086"/>
                </a:solidFill>
                <a:latin typeface="Posterama"/>
                <a:cs typeface="Posterama"/>
              </a:rPr>
              <a:t>Aufgabe </a:t>
            </a:r>
            <a:endParaRPr/>
          </a:p>
          <a:p>
            <a:pPr>
              <a:defRPr/>
            </a:pPr>
            <a:endParaRPr lang="de-DE" sz="2400">
              <a:solidFill>
                <a:srgbClr val="D5F086"/>
              </a:solidFill>
              <a:latin typeface="Posterama"/>
              <a:cs typeface="Posterama"/>
            </a:endParaRPr>
          </a:p>
          <a:p>
            <a:pPr>
              <a:defRPr/>
            </a:pPr>
            <a:r>
              <a:rPr lang="de-DE" sz="2400">
                <a:solidFill>
                  <a:srgbClr val="D5F086"/>
                </a:solidFill>
                <a:latin typeface="Posterama"/>
                <a:cs typeface="Posterama"/>
              </a:rPr>
              <a:t>Hilf </a:t>
            </a:r>
            <a:r>
              <a:rPr lang="de-DE" sz="2400">
                <a:solidFill>
                  <a:srgbClr val="D5F086"/>
                </a:solidFill>
                <a:latin typeface="Posterama"/>
                <a:cs typeface="Posterama"/>
              </a:rPr>
              <a:t>Mio</a:t>
            </a:r>
            <a:r>
              <a:rPr lang="de-DE" sz="2400">
                <a:solidFill>
                  <a:srgbClr val="D5F086"/>
                </a:solidFill>
                <a:latin typeface="Posterama"/>
                <a:cs typeface="Posterama"/>
              </a:rPr>
              <a:t> das Mystery zu lösen und zu erklären, wie der Anbau von Makroalgen zur Reduktion von Blaualgen beitragen kann und wie Blau- und Makroalgen mit dem Klimawandel zusammenhängen.</a:t>
            </a:r>
            <a:endParaRPr/>
          </a:p>
          <a:p>
            <a:pPr>
              <a:defRPr/>
            </a:pPr>
            <a:endParaRPr lang="de-DE" sz="2400">
              <a:solidFill>
                <a:srgbClr val="D5F086"/>
              </a:solidFill>
              <a:latin typeface="Posterama"/>
              <a:cs typeface="Posterama"/>
            </a:endParaRPr>
          </a:p>
        </p:txBody>
      </p:sp>
      <p:sp>
        <p:nvSpPr>
          <p:cNvPr id="875026015" name="Textfeld 25"/>
          <p:cNvSpPr txBox="1"/>
          <p:nvPr/>
        </p:nvSpPr>
        <p:spPr bwMode="auto">
          <a:xfrm>
            <a:off x="1475649" y="4841300"/>
            <a:ext cx="3203017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9600">
                <a:solidFill>
                  <a:srgbClr val="54612E"/>
                </a:solidFill>
                <a:latin typeface="Posterama"/>
                <a:cs typeface="Posterama"/>
              </a:rPr>
              <a:t>Ziele</a:t>
            </a:r>
            <a:r>
              <a:rPr lang="de-DE" sz="9600">
                <a:solidFill>
                  <a:srgbClr val="D5F086"/>
                </a:solidFill>
                <a:latin typeface="Posterama"/>
                <a:cs typeface="Posterama"/>
              </a:rPr>
              <a:t> </a:t>
            </a:r>
            <a:endParaRPr/>
          </a:p>
        </p:txBody>
      </p:sp>
      <p:pic>
        <p:nvPicPr>
          <p:cNvPr id="951491370" name="Freihand 56"/>
          <p:cNvPicPr/>
          <p:nvPr/>
        </p:nvPicPr>
        <p:blipFill rotWithShape="1">
          <a:blip r:embed="rId4"/>
          <a:stretch/>
        </p:blipFill>
        <p:spPr bwMode="auto">
          <a:xfrm>
            <a:off x="3719817" y="5966077"/>
            <a:ext cx="1389677" cy="502388"/>
          </a:xfrm>
          <a:prstGeom prst="rect">
            <a:avLst/>
          </a:prstGeom>
        </p:spPr>
      </p:pic>
      <p:sp>
        <p:nvSpPr>
          <p:cNvPr id="390447534" name="Textfeld 4"/>
          <p:cNvSpPr txBox="1"/>
          <p:nvPr/>
        </p:nvSpPr>
        <p:spPr bwMode="auto">
          <a:xfrm>
            <a:off x="11462425" y="6209489"/>
            <a:ext cx="437744" cy="3728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>
                <a:solidFill>
                  <a:schemeClr val="bg1"/>
                </a:solidFill>
                <a:latin typeface="Posterama"/>
                <a:cs typeface="Posterama"/>
              </a:rPr>
              <a:t>​ 7</a:t>
            </a:r>
            <a:endParaRPr/>
          </a:p>
        </p:txBody>
      </p:sp>
      <p:sp>
        <p:nvSpPr>
          <p:cNvPr id="1731078566" name="Textfeld 1"/>
          <p:cNvSpPr txBox="1"/>
          <p:nvPr/>
        </p:nvSpPr>
        <p:spPr bwMode="auto">
          <a:xfrm>
            <a:off x="6503844" y="321199"/>
            <a:ext cx="5531557" cy="20005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endParaRPr lang="de-DE" sz="2800">
              <a:solidFill>
                <a:srgbClr val="FFFFFF"/>
              </a:solidFill>
              <a:latin typeface="Posterama"/>
              <a:cs typeface="Segoe UI"/>
            </a:endParaRPr>
          </a:p>
          <a:p>
            <a:pPr>
              <a:defRPr/>
            </a:pPr>
            <a:r>
              <a:rPr lang="de-DE" sz="2400">
                <a:latin typeface="Posterama"/>
                <a:cs typeface="Segoe UI"/>
              </a:rPr>
              <a:t>Den Zusammenhang zwischen Klimawandel, der Landwirtschaft und der Ausbreitung von Blaualgen erklären können.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54612E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4155315" name="Rechteck: abgerundete Ecken 11"/>
          <p:cNvSpPr/>
          <p:nvPr/>
        </p:nvSpPr>
        <p:spPr bwMode="auto">
          <a:xfrm>
            <a:off x="439291" y="2047829"/>
            <a:ext cx="3068365" cy="1325153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66809313" name="Textfeld 4"/>
          <p:cNvSpPr txBox="1"/>
          <p:nvPr/>
        </p:nvSpPr>
        <p:spPr bwMode="auto">
          <a:xfrm>
            <a:off x="11462425" y="6209489"/>
            <a:ext cx="437744" cy="3728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>
                <a:solidFill>
                  <a:schemeClr val="bg1"/>
                </a:solidFill>
                <a:latin typeface="Posterama"/>
                <a:cs typeface="Posterama"/>
              </a:rPr>
              <a:t>​ 8</a:t>
            </a:r>
            <a:endParaRPr/>
          </a:p>
        </p:txBody>
      </p:sp>
      <p:sp>
        <p:nvSpPr>
          <p:cNvPr id="1555135994" name="Rechteck: abgerundete Ecken 2"/>
          <p:cNvSpPr/>
          <p:nvPr/>
        </p:nvSpPr>
        <p:spPr bwMode="auto">
          <a:xfrm rot="16199999">
            <a:off x="5446430" y="-4590179"/>
            <a:ext cx="1291659" cy="11313962"/>
          </a:xfrm>
          <a:prstGeom prst="roundRect">
            <a:avLst>
              <a:gd name="adj" fmla="val 16667"/>
            </a:avLst>
          </a:prstGeom>
          <a:solidFill>
            <a:srgbClr val="96B3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579691807" name="Rechteck: abgerundete Ecken 7"/>
          <p:cNvSpPr/>
          <p:nvPr/>
        </p:nvSpPr>
        <p:spPr bwMode="auto">
          <a:xfrm>
            <a:off x="4296080" y="2047829"/>
            <a:ext cx="3068365" cy="1332144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36434123" name="Rechteck: abgerundete Ecken 22"/>
          <p:cNvSpPr/>
          <p:nvPr/>
        </p:nvSpPr>
        <p:spPr bwMode="auto">
          <a:xfrm>
            <a:off x="439291" y="3725627"/>
            <a:ext cx="3068365" cy="1325153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02379973" name="Rechteck: abgerundete Ecken 24"/>
          <p:cNvSpPr/>
          <p:nvPr/>
        </p:nvSpPr>
        <p:spPr bwMode="auto">
          <a:xfrm>
            <a:off x="4298226" y="3725627"/>
            <a:ext cx="3068365" cy="1325153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18460245" name="Rechteck: abgerundete Ecken 26"/>
          <p:cNvSpPr/>
          <p:nvPr/>
        </p:nvSpPr>
        <p:spPr bwMode="auto">
          <a:xfrm>
            <a:off x="8681474" y="2767884"/>
            <a:ext cx="3068365" cy="1325153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37625713" name="Rechteck: abgerundete Ecken 27"/>
          <p:cNvSpPr/>
          <p:nvPr/>
        </p:nvSpPr>
        <p:spPr bwMode="auto">
          <a:xfrm>
            <a:off x="8681474" y="4886104"/>
            <a:ext cx="3068365" cy="1325153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84039590" name="Geschweifte Klammer rechts 32"/>
          <p:cNvSpPr/>
          <p:nvPr/>
        </p:nvSpPr>
        <p:spPr bwMode="auto">
          <a:xfrm>
            <a:off x="7731028" y="2691634"/>
            <a:ext cx="651797" cy="1760290"/>
          </a:xfrm>
          <a:prstGeom prst="rightBrace">
            <a:avLst>
              <a:gd name="adj1" fmla="val 8333"/>
              <a:gd name="adj2" fmla="val 50000"/>
            </a:avLst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95794294" name="Textfeld 42"/>
          <p:cNvSpPr txBox="1"/>
          <p:nvPr/>
        </p:nvSpPr>
        <p:spPr bwMode="auto">
          <a:xfrm>
            <a:off x="593985" y="229835"/>
            <a:ext cx="10893619" cy="1261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endParaRPr lang="de-DE" sz="2800">
              <a:solidFill>
                <a:srgbClr val="FFFFFF"/>
              </a:solidFill>
              <a:latin typeface="Posterama"/>
              <a:cs typeface="Segoe UI"/>
            </a:endParaRPr>
          </a:p>
          <a:p>
            <a:pPr>
              <a:defRPr/>
            </a:pPr>
            <a:r>
              <a:rPr lang="en-US" sz="2400">
                <a:latin typeface="Posterama"/>
                <a:cs typeface="Posterama"/>
              </a:rPr>
              <a:t>1. </a:t>
            </a:r>
            <a:r>
              <a:rPr lang="en-US" sz="2400">
                <a:latin typeface="Posterama"/>
                <a:cs typeface="Posterama"/>
              </a:rPr>
              <a:t>Erkläre</a:t>
            </a:r>
            <a:r>
              <a:rPr lang="en-US" sz="2400">
                <a:latin typeface="Posterama"/>
                <a:cs typeface="Posterama"/>
              </a:rPr>
              <a:t> die </a:t>
            </a:r>
            <a:r>
              <a:rPr lang="en-US" sz="2400">
                <a:latin typeface="Posterama"/>
                <a:cs typeface="Posterama"/>
              </a:rPr>
              <a:t>Zusammenhänge</a:t>
            </a:r>
            <a:r>
              <a:rPr lang="en-US" sz="2400">
                <a:latin typeface="Posterama"/>
                <a:cs typeface="Posterama"/>
              </a:rPr>
              <a:t> </a:t>
            </a:r>
            <a:r>
              <a:rPr lang="en-US" sz="2400">
                <a:latin typeface="Posterama"/>
                <a:cs typeface="Posterama"/>
              </a:rPr>
              <a:t>zwischen</a:t>
            </a:r>
            <a:r>
              <a:rPr lang="en-US" sz="2400">
                <a:latin typeface="Posterama"/>
                <a:cs typeface="Posterama"/>
              </a:rPr>
              <a:t> </a:t>
            </a:r>
            <a:r>
              <a:rPr lang="en-US" sz="2400">
                <a:latin typeface="Posterama"/>
                <a:cs typeface="Posterama"/>
              </a:rPr>
              <a:t>Klimawandel</a:t>
            </a:r>
            <a:r>
              <a:rPr lang="en-US" sz="2400">
                <a:latin typeface="Posterama"/>
                <a:cs typeface="Posterama"/>
              </a:rPr>
              <a:t>, </a:t>
            </a:r>
            <a:r>
              <a:rPr lang="en-US" sz="2400">
                <a:latin typeface="Posterama"/>
                <a:cs typeface="Posterama"/>
              </a:rPr>
              <a:t>Landwirtschaft</a:t>
            </a:r>
            <a:r>
              <a:rPr lang="en-US" sz="2400">
                <a:latin typeface="Posterama"/>
                <a:cs typeface="Posterama"/>
              </a:rPr>
              <a:t>, der</a:t>
            </a:r>
            <a:endParaRPr/>
          </a:p>
          <a:p>
            <a:pPr>
              <a:defRPr/>
            </a:pPr>
            <a:r>
              <a:rPr lang="en-US" sz="2400">
                <a:latin typeface="Posterama"/>
                <a:cs typeface="Posterama"/>
              </a:rPr>
              <a:t>   </a:t>
            </a:r>
            <a:r>
              <a:rPr lang="en-US" sz="2400">
                <a:latin typeface="Posterama"/>
                <a:cs typeface="Posterama"/>
              </a:rPr>
              <a:t>Ausbreitung</a:t>
            </a:r>
            <a:r>
              <a:rPr lang="en-US" sz="2400">
                <a:latin typeface="Posterama"/>
                <a:cs typeface="Posterama"/>
              </a:rPr>
              <a:t> von </a:t>
            </a:r>
            <a:r>
              <a:rPr lang="en-US" sz="2400">
                <a:latin typeface="Posterama"/>
                <a:cs typeface="Posterama"/>
              </a:rPr>
              <a:t>Blaualgen</a:t>
            </a:r>
            <a:r>
              <a:rPr lang="en-US" sz="2400">
                <a:latin typeface="Posterama"/>
                <a:cs typeface="Posterama"/>
              </a:rPr>
              <a:t> in der </a:t>
            </a:r>
            <a:r>
              <a:rPr lang="en-US" sz="2400">
                <a:latin typeface="Posterama"/>
                <a:cs typeface="Posterama"/>
              </a:rPr>
              <a:t>Ostsee</a:t>
            </a:r>
            <a:r>
              <a:rPr lang="en-US" sz="2400">
                <a:latin typeface="Posterama"/>
                <a:cs typeface="Posterama"/>
              </a:rPr>
              <a:t> und der </a:t>
            </a:r>
            <a:r>
              <a:rPr lang="en-US" sz="2400">
                <a:latin typeface="Posterama"/>
                <a:cs typeface="Posterama"/>
              </a:rPr>
              <a:t>Sperrung</a:t>
            </a:r>
            <a:r>
              <a:rPr lang="en-US" sz="2400">
                <a:latin typeface="Posterama"/>
                <a:cs typeface="Posterama"/>
              </a:rPr>
              <a:t> von </a:t>
            </a:r>
            <a:r>
              <a:rPr lang="en-US" sz="2400">
                <a:latin typeface="Posterama"/>
                <a:cs typeface="Posterama"/>
              </a:rPr>
              <a:t>Stränden</a:t>
            </a:r>
            <a:r>
              <a:rPr lang="en-US" sz="2400">
                <a:latin typeface="Posterama"/>
                <a:cs typeface="Posterama"/>
              </a:rPr>
              <a:t>. </a:t>
            </a:r>
            <a:endParaRPr lang="en-US"/>
          </a:p>
        </p:txBody>
      </p:sp>
      <p:sp>
        <p:nvSpPr>
          <p:cNvPr id="1244106129" name="Textfeld 44"/>
          <p:cNvSpPr txBox="1"/>
          <p:nvPr/>
        </p:nvSpPr>
        <p:spPr bwMode="auto">
          <a:xfrm>
            <a:off x="531068" y="2431945"/>
            <a:ext cx="288912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800">
                <a:latin typeface="Posterama"/>
                <a:cs typeface="Segoe UI"/>
              </a:rPr>
              <a:t>Klimawandel</a:t>
            </a:r>
            <a:endParaRPr/>
          </a:p>
        </p:txBody>
      </p:sp>
      <p:sp>
        <p:nvSpPr>
          <p:cNvPr id="588500229" name="Textfeld 46"/>
          <p:cNvSpPr txBox="1"/>
          <p:nvPr/>
        </p:nvSpPr>
        <p:spPr bwMode="auto">
          <a:xfrm>
            <a:off x="4473893" y="1802772"/>
            <a:ext cx="2707364" cy="1261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endParaRPr lang="de-DE" sz="2800">
              <a:solidFill>
                <a:srgbClr val="FFFFFF"/>
              </a:solidFill>
              <a:latin typeface="Posterama"/>
              <a:cs typeface="Segoe UI"/>
            </a:endParaRPr>
          </a:p>
          <a:p>
            <a:pPr algn="ctr">
              <a:defRPr/>
            </a:pPr>
            <a:r>
              <a:rPr lang="en-US" sz="2400">
                <a:latin typeface="Posterama"/>
                <a:cs typeface="Posterama"/>
              </a:rPr>
              <a:t>Erwärmung</a:t>
            </a:r>
            <a:r>
              <a:rPr lang="en-US" sz="2400">
                <a:latin typeface="Posterama"/>
                <a:cs typeface="Posterama"/>
              </a:rPr>
              <a:t> der </a:t>
            </a:r>
            <a:r>
              <a:rPr lang="en-US" sz="2400">
                <a:latin typeface="Posterama"/>
                <a:cs typeface="Posterama"/>
              </a:rPr>
              <a:t>Ostsee</a:t>
            </a:r>
            <a:endParaRPr lang="en-US" sz="2400">
              <a:latin typeface="Posterama"/>
              <a:cs typeface="Posterama"/>
            </a:endParaRPr>
          </a:p>
        </p:txBody>
      </p:sp>
      <p:sp>
        <p:nvSpPr>
          <p:cNvPr id="315615097" name="Textfeld 49"/>
          <p:cNvSpPr txBox="1"/>
          <p:nvPr/>
        </p:nvSpPr>
        <p:spPr bwMode="auto">
          <a:xfrm>
            <a:off x="531067" y="3872055"/>
            <a:ext cx="2889125" cy="95410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Überdüngung</a:t>
            </a:r>
            <a:r>
              <a:rPr lang="de-DE" sz="2800">
                <a:latin typeface="Posterama"/>
                <a:cs typeface="Segoe UI"/>
              </a:rPr>
              <a:t> </a:t>
            </a:r>
            <a:r>
              <a:rPr lang="de-DE" sz="2400">
                <a:latin typeface="Posterama"/>
                <a:cs typeface="Segoe UI"/>
              </a:rPr>
              <a:t>in</a:t>
            </a:r>
            <a:r>
              <a:rPr lang="de-DE" sz="2800">
                <a:latin typeface="Posterama"/>
                <a:cs typeface="Segoe UI"/>
              </a:rPr>
              <a:t> </a:t>
            </a:r>
            <a:r>
              <a:rPr lang="de-DE" sz="2400">
                <a:latin typeface="Posterama"/>
                <a:cs typeface="Segoe UI"/>
              </a:rPr>
              <a:t>der Landwirtschaft</a:t>
            </a:r>
            <a:r>
              <a:rPr lang="de-DE" sz="2800">
                <a:latin typeface="Posterama"/>
                <a:cs typeface="Segoe UI"/>
              </a:rPr>
              <a:t> </a:t>
            </a:r>
            <a:endParaRPr/>
          </a:p>
        </p:txBody>
      </p:sp>
      <p:sp>
        <p:nvSpPr>
          <p:cNvPr id="2050830242" name="Textfeld 52"/>
          <p:cNvSpPr txBox="1"/>
          <p:nvPr/>
        </p:nvSpPr>
        <p:spPr bwMode="auto">
          <a:xfrm>
            <a:off x="4383011" y="3934972"/>
            <a:ext cx="2889125" cy="83099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Eutrophierung der Ostsee </a:t>
            </a:r>
            <a:endParaRPr lang="de-DE" sz="2800">
              <a:latin typeface="Posterama"/>
              <a:cs typeface="Segoe UI"/>
            </a:endParaRPr>
          </a:p>
        </p:txBody>
      </p:sp>
      <p:sp>
        <p:nvSpPr>
          <p:cNvPr id="847583450" name="Textfeld 53"/>
          <p:cNvSpPr txBox="1"/>
          <p:nvPr/>
        </p:nvSpPr>
        <p:spPr bwMode="auto">
          <a:xfrm>
            <a:off x="8773250" y="2956257"/>
            <a:ext cx="2889125" cy="89255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Ausbreitung</a:t>
            </a:r>
            <a:r>
              <a:rPr lang="de-DE" sz="2800">
                <a:latin typeface="Posterama"/>
                <a:cs typeface="Segoe UI"/>
              </a:rPr>
              <a:t> </a:t>
            </a:r>
            <a:r>
              <a:rPr lang="de-DE" sz="2400">
                <a:latin typeface="Posterama"/>
                <a:cs typeface="Segoe UI"/>
              </a:rPr>
              <a:t>von</a:t>
            </a:r>
            <a:r>
              <a:rPr lang="de-DE" sz="2800">
                <a:latin typeface="Posterama"/>
                <a:cs typeface="Segoe UI"/>
              </a:rPr>
              <a:t> </a:t>
            </a:r>
            <a:r>
              <a:rPr lang="de-DE" sz="2400">
                <a:latin typeface="Posterama"/>
                <a:cs typeface="Segoe UI"/>
              </a:rPr>
              <a:t>Blaualgen</a:t>
            </a:r>
            <a:endParaRPr/>
          </a:p>
        </p:txBody>
      </p:sp>
      <p:sp>
        <p:nvSpPr>
          <p:cNvPr id="530181730" name="Textfeld 54"/>
          <p:cNvSpPr txBox="1"/>
          <p:nvPr/>
        </p:nvSpPr>
        <p:spPr bwMode="auto">
          <a:xfrm>
            <a:off x="8773250" y="5074477"/>
            <a:ext cx="2889125" cy="83099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Sperrung von Stränden </a:t>
            </a:r>
            <a:endParaRPr lang="de-DE" sz="2800">
              <a:latin typeface="Posterama"/>
              <a:cs typeface="Segoe UI"/>
            </a:endParaRPr>
          </a:p>
        </p:txBody>
      </p:sp>
      <p:sp>
        <p:nvSpPr>
          <p:cNvPr id="734063668" name="Pfeil: nach rechts 3"/>
          <p:cNvSpPr/>
          <p:nvPr/>
        </p:nvSpPr>
        <p:spPr bwMode="auto">
          <a:xfrm>
            <a:off x="3635826" y="2648853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05279832" name="Pfeil: nach rechts 6"/>
          <p:cNvSpPr/>
          <p:nvPr/>
        </p:nvSpPr>
        <p:spPr bwMode="auto">
          <a:xfrm>
            <a:off x="3635826" y="4325253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35208004" name="Pfeil: nach rechts 9"/>
          <p:cNvSpPr/>
          <p:nvPr/>
        </p:nvSpPr>
        <p:spPr bwMode="auto">
          <a:xfrm rot="5400000">
            <a:off x="9949539" y="4390566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75804676" name="Textfeld 10"/>
          <p:cNvSpPr txBox="1"/>
          <p:nvPr/>
        </p:nvSpPr>
        <p:spPr bwMode="auto">
          <a:xfrm>
            <a:off x="3456262" y="2278741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führt zu</a:t>
            </a:r>
            <a:r>
              <a:rPr lang="de-DE" sz="1400">
                <a:solidFill>
                  <a:srgbClr val="FFFFFF"/>
                </a:solidFill>
              </a:rPr>
              <a:t> </a:t>
            </a:r>
            <a:endParaRPr lang="de-DE" sz="14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132156981" name="Textfeld 14"/>
          <p:cNvSpPr txBox="1"/>
          <p:nvPr/>
        </p:nvSpPr>
        <p:spPr bwMode="auto">
          <a:xfrm>
            <a:off x="3456262" y="3933368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führt zu</a:t>
            </a:r>
            <a:r>
              <a:rPr lang="de-DE" sz="1400">
                <a:solidFill>
                  <a:srgbClr val="FFFFFF"/>
                </a:solidFill>
                <a:latin typeface="Posterama"/>
                <a:cs typeface="Posterama"/>
              </a:rPr>
              <a:t> </a:t>
            </a:r>
            <a:endParaRPr lang="de-DE" sz="1400">
              <a:solidFill>
                <a:srgbClr val="FFFFFF"/>
              </a:solidFill>
              <a:latin typeface="Aptos"/>
              <a:cs typeface="Posterama"/>
            </a:endParaRPr>
          </a:p>
        </p:txBody>
      </p:sp>
      <p:sp>
        <p:nvSpPr>
          <p:cNvPr id="600364489" name="Textfeld 15"/>
          <p:cNvSpPr txBox="1"/>
          <p:nvPr/>
        </p:nvSpPr>
        <p:spPr bwMode="auto">
          <a:xfrm>
            <a:off x="7545895" y="2278741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ideal für</a:t>
            </a:r>
            <a:endParaRPr lang="de-DE" sz="14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1730954312" name="Textfeld 17"/>
          <p:cNvSpPr txBox="1"/>
          <p:nvPr/>
        </p:nvSpPr>
        <p:spPr bwMode="auto">
          <a:xfrm>
            <a:off x="9125821" y="4327052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führt zu</a:t>
            </a:r>
            <a:r>
              <a:rPr lang="de-DE" sz="1400">
                <a:solidFill>
                  <a:srgbClr val="FFFFFF"/>
                </a:solidFill>
              </a:rPr>
              <a:t> </a:t>
            </a:r>
            <a:endParaRPr lang="de-DE" sz="1400">
              <a:solidFill>
                <a:srgbClr val="FFFFFF"/>
              </a:solidFill>
              <a:latin typeface="Posterama"/>
              <a:cs typeface="Posteram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1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0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80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06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9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50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61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43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27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5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37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3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03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36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46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58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0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18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62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4155315" grpId="0" animBg="1"/>
      <p:bldP spid="579691807" grpId="0" animBg="1"/>
      <p:bldP spid="1936434123" grpId="0" animBg="1"/>
      <p:bldP spid="1302379973" grpId="0" animBg="1"/>
      <p:bldP spid="418460245" grpId="0" animBg="1"/>
      <p:bldP spid="1737625713" grpId="0" animBg="1"/>
      <p:bldP spid="1384039590" grpId="0" animBg="1"/>
      <p:bldP spid="1244106129" grpId="0"/>
      <p:bldP spid="588500229" grpId="0"/>
      <p:bldP spid="315615097" grpId="0"/>
      <p:bldP spid="2050830242" grpId="0"/>
      <p:bldP spid="847583450" grpId="0"/>
      <p:bldP spid="530181730" grpId="0"/>
      <p:bldP spid="734063668" grpId="0" animBg="1"/>
      <p:bldP spid="1105279832" grpId="0" animBg="1"/>
      <p:bldP spid="1035208004" grpId="0" animBg="1"/>
      <p:bldP spid="1175804676" grpId="0"/>
      <p:bldP spid="132156981" grpId="0"/>
      <p:bldP spid="600364489" grpId="0"/>
      <p:bldP spid="1730954312" grpId="0"/>
    </p:bldLst>
  </p:timing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Lariss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Larissa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Lariss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ONLYOFFICE/9.1.0.167</Application>
  <PresentationFormat>On-screen Show (4:3)</PresentationFormat>
  <Paragraphs>0</Paragraphs>
  <Slides>12</Slides>
  <Notes>12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Klimm, Felix</dc:creator>
  <cp:lastModifiedBy>Janika Neumann</cp:lastModifiedBy>
  <cp:revision>19</cp:revision>
  <dcterms:created xsi:type="dcterms:W3CDTF">2025-05-18T19:11:38Z</dcterms:created>
  <dcterms:modified xsi:type="dcterms:W3CDTF">2025-12-18T17:00:06Z</dcterms:modified>
</cp:coreProperties>
</file>