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de-DE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50" d="100"/>
          <a:sy n="50" d="100"/>
        </p:scale>
        <p:origin x="1260" y="28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1587949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2650058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B57C94-964A-3D44-897C-0056BDD1999B}" type="datetimeFigureOut">
              <a:rPr lang="de-DE"/>
              <a:t>17.12.2025</a:t>
            </a:fld>
            <a:endParaRPr lang="de-DE"/>
          </a:p>
        </p:txBody>
      </p:sp>
      <p:sp>
        <p:nvSpPr>
          <p:cNvPr id="1829630259" name="Folienbildplatzhalt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1453567220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41653920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7860685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7B8C54-7BB1-DB49-84F0-64C4E993301A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08639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346499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6170823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F10A0EC-5779-65A6-EC95-F35269D9E3A7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730479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4664268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2510669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653467-EA2B-F02F-DACC-5294AF7BD5FA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205781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3777091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0279728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653467-EA2B-F02F-DACC-5294AF7BD5FA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4165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013068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0273672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1EE6894-B33F-F118-7003-599304E124FE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212716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111917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2891043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265E81F-B86F-D76B-49DD-B342445F7CFE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099616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7539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3087925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10C04C4-45F0-ECE9-1BC7-80CEAADBAD2D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904086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9603237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1081246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FEC3A09-053A-8CE5-216F-E52A9AE000EE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512149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09045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3784121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C87DEDD-0113-483C-1D26-9560E53A7096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35687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7165811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3213543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6A28D0E-6BCC-71F2-9568-EFC9877ECECC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46473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5718215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7858488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6594798-6488-1D2D-587A-23627209342C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449234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4287100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1366028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ED380-97FB-D8A4-E109-D1A5C5EBE79F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1811379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5975093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206714801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10921315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98516444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422654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770309251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44303101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88170757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82067025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7866728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135632855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0641341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66844221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73139751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8064708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28468450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963669115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856116152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08889897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924940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2107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23664552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777782211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86367759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1610367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2267727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60516400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731374914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98706044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04313554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9953003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45982549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23952412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67075762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35695389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52584273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2060068503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94156095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994356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367676741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158769121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29180371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1807033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977962417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23413247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9398724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145691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94326061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730916184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667828611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74782933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7565457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109486922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887239203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87129118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455619112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71903338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2006FE-6571-4354-8775-F8708372C227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5000473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121166431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393695239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D3EB3054-B75A-4BD7-8B3E-8DC0F614FAF3}" type="datetimeFigureOut">
              <a:rPr lang="de-DE"/>
              <a:t>18.12.2025</a:t>
            </a:fld>
            <a:endParaRPr lang="de-DE"/>
          </a:p>
        </p:txBody>
      </p:sp>
      <p:sp>
        <p:nvSpPr>
          <p:cNvPr id="128652518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746857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802006FE-6571-4354-8775-F8708372C227}" type="slidenum">
              <a:rPr lang="de-DE"/>
              <a:t>1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media1.svg"/><Relationship Id="rId7" Type="http://schemas.openxmlformats.org/officeDocument/2006/relationships/image" Target="../media/image4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reativecommons.org/licenses/by/4.0/deed.de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75718254" name="Grafik 4" descr="Ein Bild, das Text, Schrift, Grafiken, Logo enthält.&#10;&#10;KI-generierte Inhalte können fehlerhaft sein.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7707149" y="5650738"/>
            <a:ext cx="1838159" cy="650400"/>
          </a:xfrm>
          <a:prstGeom prst="rect">
            <a:avLst/>
          </a:prstGeom>
          <a:ln>
            <a:noFill/>
          </a:ln>
        </p:spPr>
      </p:pic>
      <p:pic>
        <p:nvPicPr>
          <p:cNvPr id="1280042114" name="Grafik 6" descr="Ein Bild, das Logo, Schrift, Grafiken, Grafikdesign enthält.&#10;&#10;KI-generierte Inhalte können fehlerhaft sein.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6267856" y="5606193"/>
            <a:ext cx="1278550" cy="695170"/>
          </a:xfrm>
          <a:prstGeom prst="rect">
            <a:avLst/>
          </a:prstGeom>
          <a:ln>
            <a:noFill/>
          </a:ln>
        </p:spPr>
      </p:pic>
      <p:sp>
        <p:nvSpPr>
          <p:cNvPr id="304922516" name="Textfeld 4"/>
          <p:cNvSpPr txBox="1"/>
          <p:nvPr/>
        </p:nvSpPr>
        <p:spPr bwMode="auto">
          <a:xfrm rot="10800000" flipV="1">
            <a:off x="327389" y="4476133"/>
            <a:ext cx="12073404" cy="118907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>
            <a:defPPr>
              <a:defRPr lang="de-DE"/>
            </a:defPPr>
            <a:lvl1pPr marL="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3600">
                <a:solidFill>
                  <a:srgbClr val="70872B"/>
                </a:solidFill>
                <a:latin typeface="Posterama"/>
                <a:cs typeface="Posterama"/>
              </a:rPr>
              <a:t>Wie nachwachsende Rohstoffe einen Beitrag zum Schutz des Regenwalds leisten können</a:t>
            </a:r>
            <a:endParaRPr sz="1600"/>
          </a:p>
        </p:txBody>
      </p:sp>
      <p:pic>
        <p:nvPicPr>
          <p:cNvPr id="205190622" name="Grafik 7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9273001" y="5316328"/>
            <a:ext cx="2922520" cy="1537253"/>
          </a:xfrm>
          <a:prstGeom prst="rect">
            <a:avLst/>
          </a:prstGeom>
        </p:spPr>
      </p:pic>
      <p:pic>
        <p:nvPicPr>
          <p:cNvPr id="1059960011" name="Grafik 8" descr="Ein Bild, das Pflanze, Pollen, gelb, Asternartige enthält.&#10;&#10;Automatisch generierte Beschreibung"/>
          <p:cNvPicPr>
            <a:picLocks noChangeAspect="1"/>
          </p:cNvPicPr>
          <p:nvPr/>
        </p:nvPicPr>
        <p:blipFill rotWithShape="1">
          <a:blip r:embed="rId7"/>
          <a:stretch/>
        </p:blipFill>
        <p:spPr bwMode="auto">
          <a:xfrm>
            <a:off x="-95693" y="-2524112"/>
            <a:ext cx="12383386" cy="6788356"/>
          </a:xfrm>
          <a:prstGeom prst="rect">
            <a:avLst/>
          </a:prstGeom>
        </p:spPr>
      </p:pic>
      <p:sp>
        <p:nvSpPr>
          <p:cNvPr id="636096106" name="Textfeld 2"/>
          <p:cNvSpPr txBox="1"/>
          <p:nvPr/>
        </p:nvSpPr>
        <p:spPr bwMode="auto">
          <a:xfrm>
            <a:off x="327389" y="5757199"/>
            <a:ext cx="7846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i="1">
                <a:solidFill>
                  <a:srgbClr val="70872B"/>
                </a:solidFill>
                <a:latin typeface="Posterama"/>
                <a:cs typeface="Posterama"/>
              </a:rPr>
              <a:t>Löwenzahn-Mystery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3629333" name="Rechteck: abgerundete Ecken 12"/>
          <p:cNvSpPr/>
          <p:nvPr/>
        </p:nvSpPr>
        <p:spPr bwMode="auto">
          <a:xfrm>
            <a:off x="760112" y="2054457"/>
            <a:ext cx="2338937" cy="1170462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de-DE" sz="2000">
                <a:solidFill>
                  <a:schemeClr val="tx1"/>
                </a:solidFill>
                <a:latin typeface="Posterama"/>
                <a:cs typeface="Posterama"/>
              </a:rPr>
              <a:t>Reifenherstellung</a:t>
            </a:r>
            <a:endParaRPr lang="de-DE" sz="2200">
              <a:solidFill>
                <a:schemeClr val="tx1"/>
              </a:solidFill>
              <a:latin typeface="Posterama"/>
              <a:cs typeface="Posterama"/>
            </a:endParaRPr>
          </a:p>
        </p:txBody>
      </p:sp>
      <p:sp>
        <p:nvSpPr>
          <p:cNvPr id="1337852706" name="Rechteck: abgerundete Ecken 14"/>
          <p:cNvSpPr/>
          <p:nvPr/>
        </p:nvSpPr>
        <p:spPr bwMode="auto">
          <a:xfrm>
            <a:off x="4802458" y="2121756"/>
            <a:ext cx="2338937" cy="1170462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000">
                <a:solidFill>
                  <a:schemeClr val="tx1"/>
                </a:solidFill>
                <a:latin typeface="Posterama"/>
                <a:cs typeface="Posterama"/>
              </a:rPr>
              <a:t>Anbau Naturkautschuk</a:t>
            </a:r>
            <a:endParaRPr/>
          </a:p>
        </p:txBody>
      </p:sp>
      <p:sp>
        <p:nvSpPr>
          <p:cNvPr id="1021841934" name="Rechteck: abgerundete Ecken 15"/>
          <p:cNvSpPr/>
          <p:nvPr/>
        </p:nvSpPr>
        <p:spPr bwMode="auto">
          <a:xfrm>
            <a:off x="4802457" y="4561493"/>
            <a:ext cx="2338937" cy="1170462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Anbau russischem Löwenzahn</a:t>
            </a:r>
            <a:endParaRPr/>
          </a:p>
        </p:txBody>
      </p:sp>
      <p:cxnSp>
        <p:nvCxnSpPr>
          <p:cNvPr id="1625705003" name="Gerade Verbindung mit Pfeil 28"/>
          <p:cNvCxnSpPr/>
          <p:nvPr/>
        </p:nvCxnSpPr>
        <p:spPr bwMode="auto">
          <a:xfrm flipH="1">
            <a:off x="3326169" y="5334099"/>
            <a:ext cx="1253323" cy="0"/>
          </a:xfrm>
          <a:prstGeom prst="straightConnector1">
            <a:avLst/>
          </a:prstGeom>
          <a:ln w="63500" cap="sq">
            <a:solidFill>
              <a:schemeClr val="bg1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4809087" name="Rechteck: abgerundete Ecken 30"/>
          <p:cNvSpPr/>
          <p:nvPr/>
        </p:nvSpPr>
        <p:spPr bwMode="auto">
          <a:xfrm>
            <a:off x="9001355" y="2119297"/>
            <a:ext cx="2481535" cy="1170462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000">
                <a:solidFill>
                  <a:schemeClr val="tx1"/>
                </a:solidFill>
                <a:latin typeface="Posterama"/>
                <a:cs typeface="Posterama"/>
              </a:rPr>
              <a:t>Rodung Regenwaldfläche</a:t>
            </a:r>
            <a:endParaRPr/>
          </a:p>
        </p:txBody>
      </p:sp>
      <p:sp>
        <p:nvSpPr>
          <p:cNvPr id="1171665870" name="Textfeld 31"/>
          <p:cNvSpPr txBox="1"/>
          <p:nvPr/>
        </p:nvSpPr>
        <p:spPr bwMode="auto">
          <a:xfrm flipH="1">
            <a:off x="7454513" y="2276254"/>
            <a:ext cx="1864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bg1"/>
                </a:solidFill>
                <a:latin typeface="Posterama"/>
                <a:cs typeface="Posterama"/>
              </a:rPr>
              <a:t>führt zu </a:t>
            </a:r>
            <a:endParaRPr lang="en-US" sz="2000">
              <a:solidFill>
                <a:schemeClr val="bg1"/>
              </a:solidFill>
              <a:latin typeface="Posterama"/>
              <a:cs typeface="Posterama"/>
            </a:endParaRPr>
          </a:p>
        </p:txBody>
      </p:sp>
      <p:sp>
        <p:nvSpPr>
          <p:cNvPr id="1515958225" name="Textfeld 33"/>
          <p:cNvSpPr txBox="1"/>
          <p:nvPr/>
        </p:nvSpPr>
        <p:spPr bwMode="auto">
          <a:xfrm flipH="1">
            <a:off x="2127744" y="3672082"/>
            <a:ext cx="1285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bg1"/>
                </a:solidFill>
                <a:latin typeface="Posterama"/>
                <a:cs typeface="Posterama"/>
              </a:rPr>
              <a:t>für</a:t>
            </a:r>
            <a:endParaRPr lang="en-US" sz="2000">
              <a:solidFill>
                <a:schemeClr val="bg1"/>
              </a:solidFill>
              <a:latin typeface="Posterama"/>
              <a:cs typeface="Posterama"/>
            </a:endParaRPr>
          </a:p>
        </p:txBody>
      </p:sp>
      <p:cxnSp>
        <p:nvCxnSpPr>
          <p:cNvPr id="1904305367" name="Gerade Verbindung mit Pfeil 34"/>
          <p:cNvCxnSpPr/>
          <p:nvPr/>
        </p:nvCxnSpPr>
        <p:spPr bwMode="auto">
          <a:xfrm>
            <a:off x="3326422" y="2801407"/>
            <a:ext cx="1305535" cy="0"/>
          </a:xfrm>
          <a:prstGeom prst="straightConnector1">
            <a:avLst/>
          </a:prstGeom>
          <a:ln w="63500" cap="sq">
            <a:solidFill>
              <a:schemeClr val="bg1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0876521" name="Rechteck: abgerundete Ecken 18"/>
          <p:cNvSpPr/>
          <p:nvPr/>
        </p:nvSpPr>
        <p:spPr bwMode="auto">
          <a:xfrm>
            <a:off x="760111" y="4521441"/>
            <a:ext cx="2338937" cy="1170462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Löwenzahn Kautschuk</a:t>
            </a:r>
            <a:endParaRPr/>
          </a:p>
        </p:txBody>
      </p:sp>
      <p:cxnSp>
        <p:nvCxnSpPr>
          <p:cNvPr id="1902746550" name="Gerade Verbindung mit Pfeil 22"/>
          <p:cNvCxnSpPr/>
          <p:nvPr/>
        </p:nvCxnSpPr>
        <p:spPr bwMode="auto">
          <a:xfrm>
            <a:off x="5895234" y="3498932"/>
            <a:ext cx="0" cy="795746"/>
          </a:xfrm>
          <a:prstGeom prst="straightConnector1">
            <a:avLst/>
          </a:prstGeom>
          <a:ln w="63500" cap="sq">
            <a:solidFill>
              <a:schemeClr val="bg1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2198783" name="Gerade Verbindung mit Pfeil 24"/>
          <p:cNvCxnSpPr/>
          <p:nvPr/>
        </p:nvCxnSpPr>
        <p:spPr bwMode="auto">
          <a:xfrm>
            <a:off x="7310961" y="5264067"/>
            <a:ext cx="1368344" cy="0"/>
          </a:xfrm>
          <a:prstGeom prst="straightConnector1">
            <a:avLst/>
          </a:prstGeom>
          <a:ln w="63500" cap="sq">
            <a:solidFill>
              <a:schemeClr val="bg1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874061" name="Gerade Verbindung mit Pfeil 26"/>
          <p:cNvCxnSpPr/>
          <p:nvPr/>
        </p:nvCxnSpPr>
        <p:spPr bwMode="auto">
          <a:xfrm flipV="1">
            <a:off x="1928185" y="3432457"/>
            <a:ext cx="0" cy="795747"/>
          </a:xfrm>
          <a:prstGeom prst="straightConnector1">
            <a:avLst/>
          </a:prstGeom>
          <a:ln w="63500" cap="sq">
            <a:solidFill>
              <a:schemeClr val="bg1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795889" name="Rechteck: abgerundete Ecken 27"/>
          <p:cNvSpPr/>
          <p:nvPr/>
        </p:nvSpPr>
        <p:spPr bwMode="auto">
          <a:xfrm>
            <a:off x="9016345" y="4561494"/>
            <a:ext cx="2466553" cy="1127268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gemäßigte Klimazone</a:t>
            </a:r>
            <a:endParaRPr/>
          </a:p>
        </p:txBody>
      </p:sp>
      <p:sp>
        <p:nvSpPr>
          <p:cNvPr id="1544086296" name="Textfeld 29"/>
          <p:cNvSpPr txBox="1"/>
          <p:nvPr/>
        </p:nvSpPr>
        <p:spPr bwMode="auto">
          <a:xfrm flipH="1">
            <a:off x="3176552" y="4568991"/>
            <a:ext cx="1538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>
                <a:solidFill>
                  <a:schemeClr val="bg1"/>
                </a:solidFill>
                <a:latin typeface="Posterama"/>
                <a:cs typeface="Posterama"/>
              </a:rPr>
              <a:t>Gewinnung </a:t>
            </a:r>
            <a:endParaRPr/>
          </a:p>
          <a:p>
            <a:pPr algn="ctr">
              <a:defRPr/>
            </a:pPr>
            <a:r>
              <a:rPr lang="de-DE" sz="2000">
                <a:solidFill>
                  <a:schemeClr val="bg1"/>
                </a:solidFill>
                <a:latin typeface="Posterama"/>
                <a:cs typeface="Posterama"/>
              </a:rPr>
              <a:t>von</a:t>
            </a:r>
            <a:endParaRPr lang="en-US" sz="2000">
              <a:solidFill>
                <a:schemeClr val="bg1"/>
              </a:solidFill>
              <a:latin typeface="Posterama"/>
              <a:cs typeface="Posterama"/>
            </a:endParaRPr>
          </a:p>
        </p:txBody>
      </p:sp>
      <p:sp>
        <p:nvSpPr>
          <p:cNvPr id="114572272" name="Textfeld 35"/>
          <p:cNvSpPr txBox="1"/>
          <p:nvPr/>
        </p:nvSpPr>
        <p:spPr bwMode="auto">
          <a:xfrm flipH="1">
            <a:off x="7310961" y="4785607"/>
            <a:ext cx="156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bg1"/>
                </a:solidFill>
                <a:latin typeface="Posterama"/>
                <a:cs typeface="Posterama"/>
              </a:rPr>
              <a:t>wächst in</a:t>
            </a:r>
            <a:endParaRPr lang="en-US" sz="2000">
              <a:solidFill>
                <a:schemeClr val="bg1"/>
              </a:solidFill>
              <a:latin typeface="Posterama"/>
              <a:cs typeface="Posterama"/>
            </a:endParaRPr>
          </a:p>
        </p:txBody>
      </p:sp>
      <p:cxnSp>
        <p:nvCxnSpPr>
          <p:cNvPr id="1045117229" name="Gerade Verbindung mit Pfeil 19"/>
          <p:cNvCxnSpPr/>
          <p:nvPr/>
        </p:nvCxnSpPr>
        <p:spPr bwMode="auto">
          <a:xfrm>
            <a:off x="7379233" y="2782687"/>
            <a:ext cx="1352537" cy="0"/>
          </a:xfrm>
          <a:prstGeom prst="straightConnector1">
            <a:avLst/>
          </a:prstGeom>
          <a:ln w="63500" cap="sq">
            <a:solidFill>
              <a:schemeClr val="bg1">
                <a:lumMod val="95000"/>
              </a:schemeClr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5694533" name="Textfeld 36"/>
          <p:cNvSpPr txBox="1"/>
          <p:nvPr/>
        </p:nvSpPr>
        <p:spPr bwMode="auto">
          <a:xfrm flipH="1">
            <a:off x="5976694" y="3680820"/>
            <a:ext cx="1864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bg1"/>
                </a:solidFill>
                <a:latin typeface="Posterama"/>
                <a:cs typeface="Posterama"/>
              </a:rPr>
              <a:t>Alternative</a:t>
            </a:r>
            <a:endParaRPr lang="en-US" sz="2000">
              <a:solidFill>
                <a:schemeClr val="bg1"/>
              </a:solidFill>
              <a:latin typeface="Posterama"/>
              <a:cs typeface="Posterama"/>
            </a:endParaRPr>
          </a:p>
        </p:txBody>
      </p:sp>
      <p:sp>
        <p:nvSpPr>
          <p:cNvPr id="2038802366" name="Textfeld 37"/>
          <p:cNvSpPr txBox="1"/>
          <p:nvPr/>
        </p:nvSpPr>
        <p:spPr bwMode="auto">
          <a:xfrm flipH="1">
            <a:off x="3326422" y="2313961"/>
            <a:ext cx="111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bg1"/>
                </a:solidFill>
                <a:latin typeface="Posterama"/>
                <a:cs typeface="Posterama"/>
              </a:rPr>
              <a:t>führt zu</a:t>
            </a:r>
            <a:endParaRPr lang="en-US" sz="2000">
              <a:solidFill>
                <a:schemeClr val="bg1"/>
              </a:solidFill>
              <a:latin typeface="Posterama"/>
              <a:cs typeface="Posterama"/>
            </a:endParaRPr>
          </a:p>
        </p:txBody>
      </p:sp>
      <p:sp>
        <p:nvSpPr>
          <p:cNvPr id="1631675424" name="Textfeld 38"/>
          <p:cNvSpPr txBox="1"/>
          <p:nvPr/>
        </p:nvSpPr>
        <p:spPr bwMode="auto">
          <a:xfrm flipH="1">
            <a:off x="10179488" y="3828094"/>
            <a:ext cx="1411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bg1"/>
                </a:solidFill>
                <a:latin typeface="Posterama"/>
                <a:cs typeface="Posterama"/>
              </a:rPr>
              <a:t>verringert</a:t>
            </a:r>
            <a:endParaRPr lang="en-US" sz="2000">
              <a:solidFill>
                <a:schemeClr val="bg1"/>
              </a:solidFill>
              <a:latin typeface="Posterama"/>
              <a:cs typeface="Posterama"/>
            </a:endParaRPr>
          </a:p>
        </p:txBody>
      </p:sp>
      <p:cxnSp>
        <p:nvCxnSpPr>
          <p:cNvPr id="1144426008" name="Gerade Verbindung mit Pfeil 39"/>
          <p:cNvCxnSpPr/>
          <p:nvPr/>
        </p:nvCxnSpPr>
        <p:spPr bwMode="auto">
          <a:xfrm flipV="1">
            <a:off x="10029110" y="3530533"/>
            <a:ext cx="0" cy="795747"/>
          </a:xfrm>
          <a:prstGeom prst="straightConnector1">
            <a:avLst/>
          </a:prstGeom>
          <a:ln w="63500" cap="sq">
            <a:solidFill>
              <a:schemeClr val="bg1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0049979" name="Abgerundetes Rechteck 4"/>
          <p:cNvSpPr/>
          <p:nvPr/>
        </p:nvSpPr>
        <p:spPr bwMode="auto">
          <a:xfrm>
            <a:off x="439018" y="323601"/>
            <a:ext cx="11313963" cy="1047921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solidFill>
              <a:srgbClr val="96B3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2. Erkläre den Zusammenhang zwischen dem Anbau von Löwenzahn und dem Schutz der Regenwälder.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2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80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30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5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1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66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0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74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69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84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08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70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8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7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19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7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67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42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629333" grpId="0" animBg="1"/>
      <p:bldP spid="1337852706" grpId="0" animBg="1"/>
      <p:bldP spid="1021841934" grpId="0" animBg="1"/>
      <p:bldP spid="1134809087" grpId="0" animBg="1"/>
      <p:bldP spid="1171665870" grpId="0"/>
      <p:bldP spid="1515958225" grpId="0"/>
      <p:bldP spid="540876521" grpId="0" animBg="1"/>
      <p:bldP spid="604795889" grpId="0" animBg="1"/>
      <p:bldP spid="1544086296" grpId="0"/>
      <p:bldP spid="114572272" grpId="0"/>
      <p:bldP spid="715694533" grpId="0"/>
      <p:bldP spid="2038802366" grpId="0"/>
      <p:bldP spid="16316754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7387552" name="Textfeld 23"/>
          <p:cNvSpPr txBox="1"/>
          <p:nvPr/>
        </p:nvSpPr>
        <p:spPr bwMode="auto">
          <a:xfrm>
            <a:off x="622300" y="5507335"/>
            <a:ext cx="7607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de-DE" sz="1800" b="0" i="0" u="none" strike="noStrike">
                <a:solidFill>
                  <a:srgbClr val="DFFFA8"/>
                </a:solidFill>
                <a:latin typeface="Posterama"/>
              </a:rPr>
              <a:t>Dieses Material steht unter der Creative Commons Lizenz </a:t>
            </a:r>
            <a:r>
              <a:rPr lang="de-DE" u="sng">
                <a:solidFill>
                  <a:srgbClr val="DFFFA8"/>
                </a:solidFill>
                <a:latin typeface="Posterama"/>
                <a:hlinkClick r:id="rId3" tooltip=""/>
              </a:rPr>
              <a:t>CC BY 4.0</a:t>
            </a:r>
            <a:r>
              <a:rPr lang="de-DE" sz="1800" b="0" i="0">
                <a:latin typeface="Posterama"/>
              </a:rPr>
              <a:t>​</a:t>
            </a:r>
            <a:endParaRPr lang="de-DE" b="0" i="0"/>
          </a:p>
          <a:p>
            <a:pPr algn="l" rtl="0">
              <a:defRPr/>
            </a:pPr>
            <a:r>
              <a:rPr lang="de-DE" sz="1800" b="0" i="0" u="none" strike="noStrike">
                <a:solidFill>
                  <a:srgbClr val="DFFFA8"/>
                </a:solidFill>
                <a:latin typeface="Posterama"/>
              </a:rPr>
              <a:t>Text: Felix Klimm, Illustrationen: Marie Janke </a:t>
            </a:r>
            <a:endParaRPr lang="en-US" b="0" i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94360804" name="Grafik 3" descr="Ein Bild, das Kleidung, Karte, Menschliches Gesicht, Text enthält.&#10;&#10;Automatisch generierte Beschreibu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-271977" y="-76493"/>
            <a:ext cx="12463977" cy="7010987"/>
          </a:xfrm>
          <a:prstGeom prst="rect">
            <a:avLst/>
          </a:prstGeom>
        </p:spPr>
      </p:pic>
      <p:sp>
        <p:nvSpPr>
          <p:cNvPr id="702394359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52084722" name="Grafik 2" descr="Ein Bild, das Gras, Cartoon, draußen enthält.&#10;&#10;Automatisch generierte Beschreibu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-74428" y="-41867"/>
            <a:ext cx="12340856" cy="6941733"/>
          </a:xfrm>
          <a:prstGeom prst="rect">
            <a:avLst/>
          </a:prstGeom>
          <a:noFill/>
        </p:spPr>
      </p:pic>
      <p:sp>
        <p:nvSpPr>
          <p:cNvPr id="271625140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43423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25739713" name="Inhaltsplatzhalter 4" descr="Ein Bild, das Kleidung, Junge, Bild, Cartoon enthält.&#10;&#10;Automatisch generierte Beschreibung"/>
          <p:cNvPicPr>
            <a:picLocks noChangeAspect="1" noGrp="1"/>
          </p:cNvPicPr>
          <p:nvPr>
            <p:ph idx="1"/>
          </p:nvPr>
        </p:nvPicPr>
        <p:blipFill rotWithShape="1">
          <a:blip r:embed="rId3"/>
          <a:stretch/>
        </p:blipFill>
        <p:spPr bwMode="auto">
          <a:xfrm>
            <a:off x="-170121" y="-95692"/>
            <a:ext cx="12525153" cy="7045398"/>
          </a:xfrm>
        </p:spPr>
      </p:pic>
      <p:sp>
        <p:nvSpPr>
          <p:cNvPr id="1543053795" name="Textfeld 2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7968996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644183760" name="Inhaltsplatzhalter 4" descr="Ein Bild, das Zeichnung, Cartoon, Bild, Darstellung enthält.&#10;&#10;Automatisch generierte Beschreibung"/>
          <p:cNvPicPr>
            <a:picLocks noChangeAspect="1" noGrp="1"/>
          </p:cNvPicPr>
          <p:nvPr>
            <p:ph idx="1"/>
          </p:nvPr>
        </p:nvPicPr>
        <p:blipFill rotWithShape="1">
          <a:blip r:embed="rId3"/>
          <a:stretch/>
        </p:blipFill>
        <p:spPr bwMode="auto">
          <a:xfrm>
            <a:off x="-311888" y="-175437"/>
            <a:ext cx="12815775" cy="7208874"/>
          </a:xfrm>
        </p:spPr>
      </p:pic>
      <p:sp>
        <p:nvSpPr>
          <p:cNvPr id="1721351593" name="Textfeld 2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15616527" name="Grafik 5" descr="Ein Bild, das Kleidung, Zeichnung, Menschliches Gesicht, Junge enthält.&#10;&#10;Automatisch generierte Beschreibu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1398965" name="Textfeld 2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81589625" name="Inhaltsplatzhalter 4" descr="Ein Bild, das Zeichnung, Entwurf, Darstellung, Cartoon enthält.&#10;&#10;Automatisch generierte Beschreibung"/>
          <p:cNvPicPr>
            <a:picLocks noChangeAspect="1" noGrp="1"/>
          </p:cNvPicPr>
          <p:nvPr>
            <p:ph idx="1"/>
          </p:nvPr>
        </p:nvPicPr>
        <p:blipFill rotWithShape="1">
          <a:blip r:embed="rId3"/>
          <a:stretch/>
        </p:blipFill>
        <p:spPr bwMode="auto">
          <a:xfrm>
            <a:off x="-302435" y="-170121"/>
            <a:ext cx="12657468" cy="7119827"/>
          </a:xfrm>
          <a:prstGeom prst="rect">
            <a:avLst/>
          </a:prstGeom>
          <a:noFill/>
        </p:spPr>
      </p:pic>
      <p:sp>
        <p:nvSpPr>
          <p:cNvPr id="474018259" name="Textfeld 1"/>
          <p:cNvSpPr txBox="1"/>
          <p:nvPr/>
        </p:nvSpPr>
        <p:spPr bwMode="auto">
          <a:xfrm>
            <a:off x="11684000" y="6277428"/>
            <a:ext cx="2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>
                <a:latin typeface="Posterama"/>
                <a:cs typeface="Posterama"/>
              </a:rPr>
              <a:t>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985648" name="Rechteck: abgerundete Ecken 9"/>
          <p:cNvSpPr/>
          <p:nvPr/>
        </p:nvSpPr>
        <p:spPr bwMode="auto">
          <a:xfrm>
            <a:off x="10489679" y="308866"/>
            <a:ext cx="1946382" cy="5924403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93824286" name="Flussdiagramm: Verbinder 15"/>
          <p:cNvSpPr/>
          <p:nvPr/>
        </p:nvSpPr>
        <p:spPr bwMode="auto">
          <a:xfrm>
            <a:off x="5588325" y="3519631"/>
            <a:ext cx="575733" cy="553155"/>
          </a:xfrm>
          <a:prstGeom prst="flowChartConnector">
            <a:avLst/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16880093" name="Flussdiagramm: Verbinder 23"/>
          <p:cNvSpPr/>
          <p:nvPr/>
        </p:nvSpPr>
        <p:spPr bwMode="auto">
          <a:xfrm>
            <a:off x="5587674" y="1260611"/>
            <a:ext cx="575733" cy="553155"/>
          </a:xfrm>
          <a:prstGeom prst="flowChartConnector">
            <a:avLst/>
          </a:prstGeom>
          <a:solidFill>
            <a:srgbClr val="D5F0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69754121" name="Textfeld 19"/>
          <p:cNvSpPr txBox="1"/>
          <p:nvPr/>
        </p:nvSpPr>
        <p:spPr bwMode="auto">
          <a:xfrm>
            <a:off x="5706044" y="3565375"/>
            <a:ext cx="2836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 sz="2400">
                <a:latin typeface="Posterama"/>
                <a:cs typeface="Posterama"/>
              </a:rPr>
              <a:t>2</a:t>
            </a:r>
            <a:endParaRPr/>
          </a:p>
        </p:txBody>
      </p:sp>
      <p:sp>
        <p:nvSpPr>
          <p:cNvPr id="993437019" name="Textfeld 18"/>
          <p:cNvSpPr txBox="1"/>
          <p:nvPr/>
        </p:nvSpPr>
        <p:spPr bwMode="auto">
          <a:xfrm>
            <a:off x="5719635" y="1307386"/>
            <a:ext cx="2565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defRPr/>
            </a:pPr>
            <a:r>
              <a:rPr lang="de-DE" sz="2400">
                <a:latin typeface="Posterama"/>
                <a:cs typeface="Posterama"/>
              </a:rPr>
              <a:t>1</a:t>
            </a:r>
            <a:endParaRPr/>
          </a:p>
        </p:txBody>
      </p:sp>
      <p:sp>
        <p:nvSpPr>
          <p:cNvPr id="1323774233" name="Rechteck: abgerundete Ecken 62"/>
          <p:cNvSpPr/>
          <p:nvPr/>
        </p:nvSpPr>
        <p:spPr bwMode="auto">
          <a:xfrm>
            <a:off x="1345666" y="4771056"/>
            <a:ext cx="3169920" cy="3627120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23318444" name="Freihand 58"/>
          <p:cNvPicPr/>
          <p:nvPr/>
        </p:nvPicPr>
        <p:blipFill rotWithShape="1">
          <a:blip r:embed="rId3"/>
          <a:stretch/>
        </p:blipFill>
        <p:spPr bwMode="auto">
          <a:xfrm>
            <a:off x="4925304" y="5857786"/>
            <a:ext cx="296913" cy="252173"/>
          </a:xfrm>
          <a:prstGeom prst="rect">
            <a:avLst/>
          </a:prstGeom>
        </p:spPr>
      </p:pic>
      <p:sp>
        <p:nvSpPr>
          <p:cNvPr id="1300041792" name="Rechteck: abgerundete Ecken 61"/>
          <p:cNvSpPr/>
          <p:nvPr/>
        </p:nvSpPr>
        <p:spPr bwMode="auto">
          <a:xfrm rot="16199998">
            <a:off x="265845" y="-384487"/>
            <a:ext cx="4235188" cy="5643933"/>
          </a:xfrm>
          <a:prstGeom prst="roundRect">
            <a:avLst>
              <a:gd name="adj" fmla="val 16667"/>
            </a:avLst>
          </a:prstGeom>
          <a:solidFill>
            <a:srgbClr val="708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71882959" name="Textfeld 5"/>
          <p:cNvSpPr txBox="1"/>
          <p:nvPr/>
        </p:nvSpPr>
        <p:spPr bwMode="auto">
          <a:xfrm>
            <a:off x="305717" y="603916"/>
            <a:ext cx="4641047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4000">
                <a:solidFill>
                  <a:srgbClr val="D5F086"/>
                </a:solidFill>
                <a:latin typeface="Posterama"/>
                <a:cs typeface="Posterama"/>
              </a:rPr>
              <a:t>Aufgabe </a:t>
            </a:r>
            <a:endParaRPr/>
          </a:p>
          <a:p>
            <a:pPr>
              <a:defRPr/>
            </a:pPr>
            <a:endParaRPr lang="de-DE" sz="2400">
              <a:solidFill>
                <a:srgbClr val="D5F086"/>
              </a:solidFill>
              <a:latin typeface="Posterama"/>
              <a:cs typeface="Posterama"/>
            </a:endParaRPr>
          </a:p>
          <a:p>
            <a:pPr>
              <a:defRPr/>
            </a:pPr>
            <a:r>
              <a:rPr lang="de-DE" sz="2400">
                <a:solidFill>
                  <a:srgbClr val="D5F086"/>
                </a:solidFill>
                <a:latin typeface="Posterama"/>
                <a:cs typeface="Posterama"/>
              </a:rPr>
              <a:t>Hilf Milan, seiner Mutter die Zusammenhänge zwischen Reifen, Löwenzahn und dem Schutz des Regenwaldes zu erklären.</a:t>
            </a:r>
            <a:endParaRPr/>
          </a:p>
          <a:p>
            <a:pPr>
              <a:defRPr/>
            </a:pPr>
            <a:endParaRPr lang="de-DE" sz="2400">
              <a:solidFill>
                <a:srgbClr val="D5F086"/>
              </a:solidFill>
              <a:latin typeface="Posterama"/>
              <a:cs typeface="Posterama"/>
            </a:endParaRPr>
          </a:p>
          <a:p>
            <a:pPr>
              <a:defRPr/>
            </a:pPr>
            <a:endParaRPr lang="de-DE" sz="2400">
              <a:solidFill>
                <a:srgbClr val="D5F086"/>
              </a:solidFill>
              <a:latin typeface="Posterama"/>
              <a:cs typeface="Posterama"/>
            </a:endParaRPr>
          </a:p>
        </p:txBody>
      </p:sp>
      <p:sp>
        <p:nvSpPr>
          <p:cNvPr id="1396551648" name="Textfeld 25"/>
          <p:cNvSpPr txBox="1"/>
          <p:nvPr/>
        </p:nvSpPr>
        <p:spPr bwMode="auto">
          <a:xfrm>
            <a:off x="1475649" y="4841300"/>
            <a:ext cx="320301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 sz="9600">
                <a:solidFill>
                  <a:srgbClr val="54612E"/>
                </a:solidFill>
                <a:latin typeface="Posterama"/>
                <a:cs typeface="Posterama"/>
              </a:rPr>
              <a:t>Ziele</a:t>
            </a:r>
            <a:r>
              <a:rPr lang="de-DE" sz="9600">
                <a:solidFill>
                  <a:srgbClr val="D5F086"/>
                </a:solidFill>
                <a:latin typeface="Posterama"/>
                <a:cs typeface="Posterama"/>
              </a:rPr>
              <a:t> </a:t>
            </a:r>
            <a:endParaRPr/>
          </a:p>
        </p:txBody>
      </p:sp>
      <p:pic>
        <p:nvPicPr>
          <p:cNvPr id="1368321562" name="Freihand 56"/>
          <p:cNvPicPr/>
          <p:nvPr/>
        </p:nvPicPr>
        <p:blipFill rotWithShape="1">
          <a:blip r:embed="rId4"/>
          <a:stretch/>
        </p:blipFill>
        <p:spPr bwMode="auto">
          <a:xfrm>
            <a:off x="3719817" y="5966077"/>
            <a:ext cx="1389677" cy="502388"/>
          </a:xfrm>
          <a:prstGeom prst="rect">
            <a:avLst/>
          </a:prstGeom>
        </p:spPr>
      </p:pic>
      <p:sp>
        <p:nvSpPr>
          <p:cNvPr id="1402864658" name="Textfeld 4"/>
          <p:cNvSpPr txBox="1"/>
          <p:nvPr/>
        </p:nvSpPr>
        <p:spPr bwMode="auto">
          <a:xfrm>
            <a:off x="11462425" y="6209489"/>
            <a:ext cx="437744" cy="372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  <a:latin typeface="Posterama"/>
                <a:cs typeface="Posterama"/>
              </a:rPr>
              <a:t>​ </a:t>
            </a:r>
            <a:endParaRPr/>
          </a:p>
        </p:txBody>
      </p:sp>
      <p:sp>
        <p:nvSpPr>
          <p:cNvPr id="636379913" name="Abgerundetes Rechteck 2"/>
          <p:cNvSpPr/>
          <p:nvPr/>
        </p:nvSpPr>
        <p:spPr bwMode="auto">
          <a:xfrm>
            <a:off x="6368185" y="3519631"/>
            <a:ext cx="5564695" cy="2077758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Du kannst den Zusammenhang zwischen dem Anbau von Löwenzahn und dem Schutz der Regenwälder erklären. </a:t>
            </a:r>
            <a:endParaRPr/>
          </a:p>
        </p:txBody>
      </p:sp>
      <p:sp>
        <p:nvSpPr>
          <p:cNvPr id="1360103302" name="Abgerundetes Rechteck 13"/>
          <p:cNvSpPr/>
          <p:nvPr/>
        </p:nvSpPr>
        <p:spPr bwMode="auto">
          <a:xfrm>
            <a:off x="6368185" y="1260611"/>
            <a:ext cx="5564695" cy="2014217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>
            <a:solidFill>
              <a:srgbClr val="D6F1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Du kannst den Zusammenhang zwischen der Rodung der tropischen Regenwälder und der Herstellung von Reifen erklären.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rgbClr val="54612E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2947994" name="Rechteck: abgerundete Ecken 11"/>
          <p:cNvSpPr/>
          <p:nvPr/>
        </p:nvSpPr>
        <p:spPr bwMode="auto">
          <a:xfrm>
            <a:off x="653468" y="1734121"/>
            <a:ext cx="2580462" cy="1170462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lIns="0" rIns="36000" rtlCol="0" anchor="ctr"/>
          <a:lstStyle/>
          <a:p>
            <a:pPr algn="ctr">
              <a:defRPr/>
            </a:pPr>
            <a:r>
              <a:rPr lang="de-DE" sz="2000">
                <a:solidFill>
                  <a:schemeClr val="tx1"/>
                </a:solidFill>
                <a:latin typeface="Posterama"/>
                <a:cs typeface="Posterama"/>
              </a:rPr>
              <a:t>Naturkautschuk, ein Tropengewächs</a:t>
            </a:r>
            <a:endParaRPr lang="en-US" sz="2000">
              <a:solidFill>
                <a:schemeClr val="tx1"/>
              </a:solidFill>
              <a:latin typeface="Posterama"/>
              <a:cs typeface="Posterama"/>
            </a:endParaRPr>
          </a:p>
        </p:txBody>
      </p:sp>
      <p:sp>
        <p:nvSpPr>
          <p:cNvPr id="1137034389" name="Rechteck: abgerundete Ecken 12"/>
          <p:cNvSpPr/>
          <p:nvPr/>
        </p:nvSpPr>
        <p:spPr bwMode="auto">
          <a:xfrm>
            <a:off x="9626192" y="4350656"/>
            <a:ext cx="2338937" cy="1170462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de-DE" sz="2000">
                <a:solidFill>
                  <a:schemeClr val="tx1"/>
                </a:solidFill>
                <a:latin typeface="Posterama"/>
                <a:cs typeface="Posterama"/>
              </a:rPr>
              <a:t>Reifenherstellung</a:t>
            </a:r>
            <a:endParaRPr/>
          </a:p>
        </p:txBody>
      </p:sp>
      <p:sp>
        <p:nvSpPr>
          <p:cNvPr id="59881171" name="Rechteck: abgerundete Ecken 13"/>
          <p:cNvSpPr/>
          <p:nvPr/>
        </p:nvSpPr>
        <p:spPr bwMode="auto">
          <a:xfrm>
            <a:off x="1553347" y="3203985"/>
            <a:ext cx="2338937" cy="551044"/>
          </a:xfrm>
          <a:prstGeom prst="roundRect">
            <a:avLst>
              <a:gd name="adj" fmla="val 9565"/>
            </a:avLst>
          </a:prstGeom>
          <a:solidFill>
            <a:srgbClr val="D6F18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elastisch</a:t>
            </a:r>
            <a:endParaRPr/>
          </a:p>
        </p:txBody>
      </p:sp>
      <p:sp>
        <p:nvSpPr>
          <p:cNvPr id="1543001927" name="Rechteck: abgerundete Ecken 14"/>
          <p:cNvSpPr/>
          <p:nvPr/>
        </p:nvSpPr>
        <p:spPr bwMode="auto">
          <a:xfrm>
            <a:off x="1531585" y="5602023"/>
            <a:ext cx="2338937" cy="931460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entwickelt kaum Wärme</a:t>
            </a:r>
            <a:endParaRPr/>
          </a:p>
        </p:txBody>
      </p:sp>
      <p:sp>
        <p:nvSpPr>
          <p:cNvPr id="799875652" name="Rechteck: abgerundete Ecken 15"/>
          <p:cNvSpPr/>
          <p:nvPr/>
        </p:nvSpPr>
        <p:spPr bwMode="auto">
          <a:xfrm>
            <a:off x="4700809" y="1754525"/>
            <a:ext cx="2338937" cy="1170462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Rodung des Regenwalds</a:t>
            </a:r>
            <a:endParaRPr/>
          </a:p>
        </p:txBody>
      </p:sp>
      <p:cxnSp>
        <p:nvCxnSpPr>
          <p:cNvPr id="98870769" name="Gerade Verbindung mit Pfeil 20"/>
          <p:cNvCxnSpPr/>
          <p:nvPr/>
        </p:nvCxnSpPr>
        <p:spPr bwMode="auto">
          <a:xfrm>
            <a:off x="3495574" y="2409917"/>
            <a:ext cx="996599" cy="0"/>
          </a:xfrm>
          <a:prstGeom prst="straightConnector1">
            <a:avLst/>
          </a:prstGeom>
          <a:ln w="63500" cap="sq">
            <a:solidFill>
              <a:schemeClr val="bg1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9866775" name="Textfeld 21"/>
          <p:cNvSpPr txBox="1"/>
          <p:nvPr/>
        </p:nvSpPr>
        <p:spPr bwMode="auto">
          <a:xfrm flipH="1">
            <a:off x="3411711" y="1934799"/>
            <a:ext cx="11171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bg1"/>
                </a:solidFill>
                <a:latin typeface="Posterama"/>
                <a:cs typeface="Posterama"/>
              </a:rPr>
              <a:t>führt zu </a:t>
            </a:r>
            <a:endParaRPr lang="en-US" sz="2000">
              <a:solidFill>
                <a:schemeClr val="bg1"/>
              </a:solidFill>
              <a:latin typeface="Posterama"/>
              <a:cs typeface="Posterama"/>
            </a:endParaRPr>
          </a:p>
        </p:txBody>
      </p:sp>
      <p:cxnSp>
        <p:nvCxnSpPr>
          <p:cNvPr id="264474955" name="Gerade Verbindung mit Pfeil 28"/>
          <p:cNvCxnSpPr/>
          <p:nvPr/>
        </p:nvCxnSpPr>
        <p:spPr bwMode="auto">
          <a:xfrm>
            <a:off x="8132061" y="4935887"/>
            <a:ext cx="1372085" cy="0"/>
          </a:xfrm>
          <a:prstGeom prst="straightConnector1">
            <a:avLst/>
          </a:prstGeom>
          <a:ln w="63500" cap="sq">
            <a:solidFill>
              <a:schemeClr val="bg1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3950541" name="Rechteck: abgerundete Ecken 30"/>
          <p:cNvSpPr/>
          <p:nvPr/>
        </p:nvSpPr>
        <p:spPr bwMode="auto">
          <a:xfrm>
            <a:off x="8334678" y="1754525"/>
            <a:ext cx="2338937" cy="1170462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Biodiversitäts-verlust</a:t>
            </a:r>
            <a:endParaRPr/>
          </a:p>
        </p:txBody>
      </p:sp>
      <p:sp>
        <p:nvSpPr>
          <p:cNvPr id="2006823971" name="Textfeld 31"/>
          <p:cNvSpPr txBox="1"/>
          <p:nvPr/>
        </p:nvSpPr>
        <p:spPr bwMode="auto">
          <a:xfrm flipH="1">
            <a:off x="4397275" y="4400779"/>
            <a:ext cx="1864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bg1"/>
                </a:solidFill>
                <a:latin typeface="Posterama"/>
                <a:cs typeface="Posterama"/>
              </a:rPr>
              <a:t>führt zu </a:t>
            </a:r>
            <a:endParaRPr lang="en-US" sz="2000">
              <a:solidFill>
                <a:schemeClr val="bg1"/>
              </a:solidFill>
              <a:latin typeface="Posterama"/>
              <a:cs typeface="Posterama"/>
            </a:endParaRPr>
          </a:p>
        </p:txBody>
      </p:sp>
      <p:sp>
        <p:nvSpPr>
          <p:cNvPr id="1845010426" name="Geschweifte Klammer rechts 32"/>
          <p:cNvSpPr/>
          <p:nvPr/>
        </p:nvSpPr>
        <p:spPr bwMode="auto">
          <a:xfrm>
            <a:off x="3980097" y="3193922"/>
            <a:ext cx="571489" cy="3339561"/>
          </a:xfrm>
          <a:prstGeom prst="rightBrace">
            <a:avLst>
              <a:gd name="adj1" fmla="val 32873"/>
              <a:gd name="adj2" fmla="val 50000"/>
            </a:avLst>
          </a:prstGeom>
          <a:ln w="63500" cap="rnd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latin typeface="Posterama"/>
              <a:cs typeface="Posterama"/>
            </a:endParaRPr>
          </a:p>
        </p:txBody>
      </p:sp>
      <p:cxnSp>
        <p:nvCxnSpPr>
          <p:cNvPr id="377615339" name="Gerade Verbindung mit Pfeil 34"/>
          <p:cNvCxnSpPr/>
          <p:nvPr/>
        </p:nvCxnSpPr>
        <p:spPr bwMode="auto">
          <a:xfrm>
            <a:off x="7210405" y="2373196"/>
            <a:ext cx="1026776" cy="0"/>
          </a:xfrm>
          <a:prstGeom prst="straightConnector1">
            <a:avLst/>
          </a:prstGeom>
          <a:ln w="63500" cap="sq">
            <a:solidFill>
              <a:schemeClr val="bg1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1608439" name="Rechteck: abgerundete Ecken 18"/>
          <p:cNvSpPr/>
          <p:nvPr/>
        </p:nvSpPr>
        <p:spPr bwMode="auto">
          <a:xfrm>
            <a:off x="1567642" y="4021668"/>
            <a:ext cx="2310346" cy="551044"/>
          </a:xfrm>
          <a:prstGeom prst="roundRect">
            <a:avLst>
              <a:gd name="adj" fmla="val 9565"/>
            </a:avLst>
          </a:prstGeom>
          <a:solidFill>
            <a:srgbClr val="D6F18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abriebfest</a:t>
            </a:r>
            <a:endParaRPr/>
          </a:p>
        </p:txBody>
      </p:sp>
      <p:sp>
        <p:nvSpPr>
          <p:cNvPr id="817988914" name="Rechteck: abgerundete Ecken 22"/>
          <p:cNvSpPr/>
          <p:nvPr/>
        </p:nvSpPr>
        <p:spPr bwMode="auto">
          <a:xfrm>
            <a:off x="1553347" y="4800889"/>
            <a:ext cx="2310345" cy="551042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haftet gut</a:t>
            </a:r>
            <a:endParaRPr/>
          </a:p>
        </p:txBody>
      </p:sp>
      <p:sp>
        <p:nvSpPr>
          <p:cNvPr id="1917935230" name="Rechteck: abgerundete Ecken 23"/>
          <p:cNvSpPr/>
          <p:nvPr/>
        </p:nvSpPr>
        <p:spPr bwMode="auto">
          <a:xfrm>
            <a:off x="5622465" y="4278471"/>
            <a:ext cx="2338937" cy="1170462"/>
          </a:xfrm>
          <a:prstGeom prst="roundRect">
            <a:avLst>
              <a:gd name="adj" fmla="val 16667"/>
            </a:avLst>
          </a:prstGeom>
          <a:solidFill>
            <a:srgbClr val="D6F18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accen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hohe Nachfrage</a:t>
            </a:r>
            <a:endParaRPr/>
          </a:p>
        </p:txBody>
      </p:sp>
      <p:sp>
        <p:nvSpPr>
          <p:cNvPr id="1811979351" name="Textfeld 24"/>
          <p:cNvSpPr txBox="1"/>
          <p:nvPr/>
        </p:nvSpPr>
        <p:spPr bwMode="auto">
          <a:xfrm flipH="1">
            <a:off x="7120029" y="1934799"/>
            <a:ext cx="1117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bg1"/>
                </a:solidFill>
                <a:latin typeface="Posterama"/>
                <a:cs typeface="Posterama"/>
              </a:rPr>
              <a:t>führt zu </a:t>
            </a:r>
            <a:endParaRPr lang="en-US" sz="2000">
              <a:solidFill>
                <a:schemeClr val="bg1"/>
              </a:solidFill>
              <a:latin typeface="Posterama"/>
              <a:cs typeface="Posterama"/>
            </a:endParaRPr>
          </a:p>
        </p:txBody>
      </p:sp>
      <p:sp>
        <p:nvSpPr>
          <p:cNvPr id="427211968" name="Textfeld 25"/>
          <p:cNvSpPr txBox="1"/>
          <p:nvPr/>
        </p:nvSpPr>
        <p:spPr bwMode="auto">
          <a:xfrm flipH="1">
            <a:off x="7861321" y="4238052"/>
            <a:ext cx="1864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>
                <a:solidFill>
                  <a:schemeClr val="bg1"/>
                </a:solidFill>
                <a:latin typeface="Posterama"/>
                <a:cs typeface="Posterama"/>
              </a:rPr>
              <a:t>hauptsächlich für</a:t>
            </a:r>
            <a:endParaRPr lang="en-US" sz="2000">
              <a:solidFill>
                <a:schemeClr val="bg1"/>
              </a:solidFill>
              <a:latin typeface="Posterama"/>
              <a:cs typeface="Posterama"/>
            </a:endParaRPr>
          </a:p>
        </p:txBody>
      </p:sp>
      <p:cxnSp>
        <p:nvCxnSpPr>
          <p:cNvPr id="672068361" name="Gerade Verbindung mit Pfeil 26"/>
          <p:cNvCxnSpPr/>
          <p:nvPr/>
        </p:nvCxnSpPr>
        <p:spPr bwMode="auto">
          <a:xfrm>
            <a:off x="4492173" y="4863702"/>
            <a:ext cx="936400" cy="0"/>
          </a:xfrm>
          <a:prstGeom prst="straightConnector1">
            <a:avLst/>
          </a:prstGeom>
          <a:ln w="63500" cap="sq">
            <a:solidFill>
              <a:schemeClr val="bg1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9698570" name="Gruppieren 16"/>
          <p:cNvGrpSpPr/>
          <p:nvPr/>
        </p:nvGrpSpPr>
        <p:grpSpPr bwMode="auto">
          <a:xfrm>
            <a:off x="970352" y="3020470"/>
            <a:ext cx="501633" cy="3025935"/>
            <a:chOff x="970352" y="3020470"/>
            <a:chExt cx="501633" cy="3025935"/>
          </a:xfrm>
        </p:grpSpPr>
        <p:cxnSp>
          <p:nvCxnSpPr>
            <p:cNvPr id="28" name="Gerade Verbindung mit Pfeil 27"/>
            <p:cNvCxnSpPr/>
            <p:nvPr/>
          </p:nvCxnSpPr>
          <p:spPr bwMode="auto">
            <a:xfrm>
              <a:off x="972459" y="3479507"/>
              <a:ext cx="499527" cy="0"/>
            </a:xfrm>
            <a:prstGeom prst="straightConnector1">
              <a:avLst/>
            </a:prstGeom>
            <a:ln w="63500" cap="sq">
              <a:solidFill>
                <a:schemeClr val="bg1"/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 bwMode="auto">
            <a:xfrm>
              <a:off x="972459" y="4278471"/>
              <a:ext cx="499527" cy="0"/>
            </a:xfrm>
            <a:prstGeom prst="straightConnector1">
              <a:avLst/>
            </a:prstGeom>
            <a:ln w="63500" cap="sq">
              <a:solidFill>
                <a:schemeClr val="bg1"/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 bwMode="auto">
            <a:xfrm>
              <a:off x="972459" y="5051394"/>
              <a:ext cx="499527" cy="0"/>
            </a:xfrm>
            <a:prstGeom prst="straightConnector1">
              <a:avLst/>
            </a:prstGeom>
            <a:ln w="63500" cap="sq">
              <a:solidFill>
                <a:schemeClr val="bg1"/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 bwMode="auto">
            <a:xfrm>
              <a:off x="972459" y="6046405"/>
              <a:ext cx="499527" cy="0"/>
            </a:xfrm>
            <a:prstGeom prst="straightConnector1">
              <a:avLst/>
            </a:prstGeom>
            <a:ln w="63500" cap="sq">
              <a:solidFill>
                <a:schemeClr val="bg1"/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/>
            <p:nvPr/>
          </p:nvCxnSpPr>
          <p:spPr bwMode="auto">
            <a:xfrm>
              <a:off x="970352" y="3020470"/>
              <a:ext cx="0" cy="3025935"/>
            </a:xfrm>
            <a:prstGeom prst="straightConnector1">
              <a:avLst/>
            </a:prstGeom>
            <a:ln w="63500" cap="sq">
              <a:solidFill>
                <a:schemeClr val="bg1"/>
              </a:solidFill>
              <a:beve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5078060" name="Textfeld 38"/>
          <p:cNvSpPr txBox="1"/>
          <p:nvPr/>
        </p:nvSpPr>
        <p:spPr bwMode="auto">
          <a:xfrm rot="16199998" flipH="1">
            <a:off x="-834793" y="4097135"/>
            <a:ext cx="3053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bg1"/>
                </a:solidFill>
                <a:latin typeface="Posterama"/>
                <a:cs typeface="Posterama"/>
              </a:rPr>
              <a:t>hat gute Eigenschaften</a:t>
            </a:r>
            <a:endParaRPr lang="en-US" sz="2000">
              <a:solidFill>
                <a:schemeClr val="bg1"/>
              </a:solidFill>
              <a:latin typeface="Posterama"/>
              <a:cs typeface="Posterama"/>
            </a:endParaRPr>
          </a:p>
        </p:txBody>
      </p:sp>
      <p:cxnSp>
        <p:nvCxnSpPr>
          <p:cNvPr id="1814247165" name="Gerade Verbindung mit Pfeil 39"/>
          <p:cNvCxnSpPr/>
          <p:nvPr/>
        </p:nvCxnSpPr>
        <p:spPr bwMode="auto">
          <a:xfrm flipH="1" flipV="1">
            <a:off x="6629401" y="3115673"/>
            <a:ext cx="3733799" cy="1087789"/>
          </a:xfrm>
          <a:prstGeom prst="straightConnector1">
            <a:avLst/>
          </a:prstGeom>
          <a:ln w="63500" cap="sq">
            <a:solidFill>
              <a:schemeClr val="bg1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611161" name="Textfeld 40"/>
          <p:cNvSpPr txBox="1"/>
          <p:nvPr/>
        </p:nvSpPr>
        <p:spPr bwMode="auto">
          <a:xfrm flipH="1">
            <a:off x="8506413" y="3290254"/>
            <a:ext cx="1532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bg1"/>
                </a:solidFill>
                <a:latin typeface="Posterama"/>
                <a:cs typeface="Posterama"/>
              </a:rPr>
              <a:t>führt zu</a:t>
            </a:r>
            <a:endParaRPr lang="en-US" sz="2000">
              <a:solidFill>
                <a:schemeClr val="bg1"/>
              </a:solidFill>
              <a:latin typeface="Posterama"/>
              <a:cs typeface="Posterama"/>
            </a:endParaRPr>
          </a:p>
        </p:txBody>
      </p:sp>
      <p:cxnSp>
        <p:nvCxnSpPr>
          <p:cNvPr id="1766799189" name="Gerade Verbindung mit Pfeil 41"/>
          <p:cNvCxnSpPr/>
          <p:nvPr/>
        </p:nvCxnSpPr>
        <p:spPr bwMode="auto">
          <a:xfrm flipV="1">
            <a:off x="5991345" y="3020470"/>
            <a:ext cx="0" cy="1121852"/>
          </a:xfrm>
          <a:prstGeom prst="straightConnector1">
            <a:avLst/>
          </a:prstGeom>
          <a:ln w="63500" cap="sq">
            <a:solidFill>
              <a:schemeClr val="bg1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3686626" name="Textfeld 43"/>
          <p:cNvSpPr txBox="1"/>
          <p:nvPr/>
        </p:nvSpPr>
        <p:spPr bwMode="auto">
          <a:xfrm flipH="1">
            <a:off x="6002876" y="3490309"/>
            <a:ext cx="1117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bg1"/>
                </a:solidFill>
                <a:latin typeface="Posterama"/>
                <a:cs typeface="Posterama"/>
              </a:rPr>
              <a:t>führt zu </a:t>
            </a:r>
            <a:endParaRPr lang="en-US" sz="2000">
              <a:solidFill>
                <a:schemeClr val="bg1"/>
              </a:solidFill>
              <a:latin typeface="Posterama"/>
              <a:cs typeface="Posterama"/>
            </a:endParaRPr>
          </a:p>
        </p:txBody>
      </p:sp>
      <p:sp>
        <p:nvSpPr>
          <p:cNvPr id="2137110078" name="Abgerundetes Rechteck 1"/>
          <p:cNvSpPr/>
          <p:nvPr/>
        </p:nvSpPr>
        <p:spPr bwMode="auto">
          <a:xfrm>
            <a:off x="439018" y="349035"/>
            <a:ext cx="11313963" cy="1047921"/>
          </a:xfrm>
          <a:prstGeom prst="roundRect">
            <a:avLst>
              <a:gd name="adj" fmla="val 16667"/>
            </a:avLst>
          </a:prstGeom>
          <a:solidFill>
            <a:srgbClr val="96B340"/>
          </a:solidFill>
          <a:ln>
            <a:solidFill>
              <a:srgbClr val="96B3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400">
                <a:solidFill>
                  <a:schemeClr val="tx1"/>
                </a:solidFill>
                <a:latin typeface="Posterama"/>
                <a:cs typeface="Posterama"/>
              </a:rPr>
              <a:t>1. Erkläre den Zusammenhang zwischen der Rodung der tropischen Regenwälder und der Herstellung von Reifen.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94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7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69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8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60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98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0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1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06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8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93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7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21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6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7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79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68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7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61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97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9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300" tmFilter="0, 0; .2, .5; .8, .5; 1, 0"/>
                                        <p:tgtEl>
                                          <p:spTgt spid="1137034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650" autoRev="1" fill="hold"/>
                                        <p:tgtEl>
                                          <p:spTgt spid="1137034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2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1424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1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961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300" tmFilter="0, 0; .2, .5; .8, .5; 1, 0"/>
                                        <p:tgtEl>
                                          <p:spTgt spid="799875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650" autoRev="1" fill="hold"/>
                                        <p:tgtEl>
                                          <p:spTgt spid="7998756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2947994" grpId="0" animBg="1"/>
      <p:bldP spid="1137034389" grpId="0" animBg="1"/>
      <p:bldP spid="1137034389" grpId="1" animBg="1"/>
      <p:bldP spid="59881171" grpId="0" animBg="1"/>
      <p:bldP spid="1543001927" grpId="0" animBg="1"/>
      <p:bldP spid="799875652" grpId="0" animBg="1"/>
      <p:bldP spid="799875652" grpId="1" animBg="1"/>
      <p:bldP spid="589866775" grpId="0" animBg="1"/>
      <p:bldP spid="753950541" grpId="0" animBg="1"/>
      <p:bldP spid="2006823971" grpId="0"/>
      <p:bldP spid="1845010426" grpId="0" animBg="1"/>
      <p:bldP spid="801608439" grpId="0" animBg="1"/>
      <p:bldP spid="817988914" grpId="0" animBg="1"/>
      <p:bldP spid="1917935230" grpId="0" animBg="1"/>
      <p:bldP spid="1811979351" grpId="0"/>
      <p:bldP spid="427211968" grpId="0"/>
      <p:bldP spid="2055078060" grpId="0"/>
      <p:bldP spid="309611161" grpId="0"/>
      <p:bldP spid="1363686626" grpId="0"/>
    </p:bld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>Larissa</Template>
  <TotalTime>0</TotalTime>
  <Words>0</Words>
  <Application>ONLYOFFICE/9.1.0.167</Application>
  <PresentationFormat>On-screen Show (4:3)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R. Janke</dc:creator>
  <cp:lastModifiedBy>Janika Neumann</cp:lastModifiedBy>
  <cp:revision>14</cp:revision>
  <dcterms:created xsi:type="dcterms:W3CDTF">2025-09-09T05:51:00Z</dcterms:created>
  <dcterms:modified xsi:type="dcterms:W3CDTF">2025-12-18T17:05:11Z</dcterms:modified>
</cp:coreProperties>
</file>