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3.xml" ContentType="application/vnd.openxmlformats-officedocument.presentationml.slide+xml"/>
  <Override PartName="/ppt/theme/theme2.xml" ContentType="application/vnd.openxmlformats-officedocument.theme+xml"/>
  <Override PartName="/ppt/theme/theme1.xml" ContentType="application/vnd.openxmlformats-officedocument.them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de-DE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1" d="100"/>
          <a:sy n="61" d="100"/>
        </p:scale>
        <p:origin x="304" y="60"/>
      </p:cViewPr>
      <p:guideLst>
        <p:guide pos="3840"/>
        <p:guide pos="2160" orient="horz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 /><Relationship Id="rId19" Type="http://schemas.openxmlformats.org/officeDocument/2006/relationships/tableStyles" Target="tableStyles.xml" /><Relationship Id="rId20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112442D-76E2-9827-AE14-770AFD2E0A1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315E194-8578-C15A-7CD6-7D329456341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7CF97A7-9425-8C71-89B7-EE380440436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6F0BA49-3C3C-1920-8413-1544069F68A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F6A4CE0-077D-09DC-8A79-A744F7A2D86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403B554-B594-F9F1-DD73-0CC2BFF6FD0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6287898-5FF9-85BC-C028-55B9610B6B6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2FF0A79-1A19-639F-041F-800A302902F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1C7EDA7-CEC1-F1F8-C751-627684E14A0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C93FE02-64FF-C5ED-CF83-60ED5CC736D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E4357B3-80F0-9978-CAF6-88D2AFD3785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271B504-175D-E961-D0CA-053AF255BB8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41AB13F-73AC-5942-880D-09ABC50C14C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5875130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98994382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sp>
        <p:nvSpPr>
          <p:cNvPr id="1104164318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71251404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57988605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436678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910110940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762147431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006254736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7562247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8241389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677917955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99764908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43047296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1569337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986098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930460314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829524171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45416025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01306130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0194880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6875553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492003392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264214423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18925244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335795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033173382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63421723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39396105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321720285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36457530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3643647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3196745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552105779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274510017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597849284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781619973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2067481191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7323341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537512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555691771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386090369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14712523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1781500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535506918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52694532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1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4962494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23033957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177380909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675619419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462640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09864718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0957761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561152730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185526281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00588710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92238273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2490413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6174276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3392023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16311771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666607786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04808055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802006FE-6571-4354-8775-F8708372C227}" type="slidenum">
              <a:rPr lang="de-DE"/>
              <a:t>1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media1.sv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reativecommons.org/licenses/by/4.0/deed.de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98517522" name="Grafik 5" descr="Ein Bild, das Screenshot, Karte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17145" t="24654" r="14894" b="25917"/>
          <a:stretch/>
        </p:blipFill>
        <p:spPr bwMode="auto">
          <a:xfrm>
            <a:off x="3414" y="-1266667"/>
            <a:ext cx="12192856" cy="4864452"/>
          </a:xfrm>
          <a:prstGeom prst="rect">
            <a:avLst/>
          </a:prstGeom>
        </p:spPr>
      </p:pic>
      <p:sp>
        <p:nvSpPr>
          <p:cNvPr id="1930646019" name="Textfeld 4"/>
          <p:cNvSpPr txBox="1"/>
          <p:nvPr/>
        </p:nvSpPr>
        <p:spPr bwMode="auto">
          <a:xfrm rot="10800000" flipV="1">
            <a:off x="339746" y="3746314"/>
            <a:ext cx="1085255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5400">
                <a:solidFill>
                  <a:srgbClr val="70872B"/>
                </a:solidFill>
                <a:latin typeface="Posterama"/>
                <a:cs typeface="Posterama"/>
              </a:rPr>
              <a:t>Paludi</a:t>
            </a:r>
            <a:r>
              <a:rPr lang="de-DE" sz="5400">
                <a:solidFill>
                  <a:srgbClr val="70872B"/>
                </a:solidFill>
                <a:latin typeface="Posterama"/>
                <a:cs typeface="Posterama"/>
              </a:rPr>
              <a:t> ... was?! – Wie </a:t>
            </a:r>
            <a:r>
              <a:rPr lang="de-DE" sz="5400">
                <a:solidFill>
                  <a:srgbClr val="70872B"/>
                </a:solidFill>
                <a:latin typeface="Posterama"/>
                <a:cs typeface="Posterama"/>
              </a:rPr>
              <a:t>Paludikultur</a:t>
            </a:r>
            <a:r>
              <a:rPr lang="de-DE" sz="5400">
                <a:solidFill>
                  <a:srgbClr val="70872B"/>
                </a:solidFill>
                <a:latin typeface="Posterama"/>
                <a:cs typeface="Posterama"/>
              </a:rPr>
              <a:t> das Klima schützt </a:t>
            </a:r>
            <a:endParaRPr lang="de-DE" sz="5400">
              <a:latin typeface="Posterama"/>
              <a:cs typeface="Posterama"/>
            </a:endParaRPr>
          </a:p>
        </p:txBody>
      </p:sp>
      <p:pic>
        <p:nvPicPr>
          <p:cNvPr id="720352279" name="Grafik 6" descr="Ein Bild, das Logo, Schrift, Grafiken, Grafikdesign enthält.&#10;&#10;KI-generierte Inhalte können fehlerhaft sein.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6282387" y="5780615"/>
            <a:ext cx="1230189" cy="600005"/>
          </a:xfrm>
          <a:prstGeom prst="rect">
            <a:avLst/>
          </a:prstGeom>
          <a:ln>
            <a:noFill/>
          </a:ln>
        </p:spPr>
      </p:pic>
      <p:pic>
        <p:nvPicPr>
          <p:cNvPr id="767854734" name="Grafik 3" descr="Ein Bild, das Text, Schrift, Grafiken, Logo enthält.&#10;&#10;KI-generierte Inhalte können fehlerhaft sein.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>
            <a:off x="7793359" y="5798376"/>
            <a:ext cx="1712730" cy="568816"/>
          </a:xfrm>
          <a:prstGeom prst="rect">
            <a:avLst/>
          </a:prstGeom>
          <a:ln>
            <a:noFill/>
          </a:ln>
        </p:spPr>
      </p:pic>
      <p:sp>
        <p:nvSpPr>
          <p:cNvPr id="2146905399" name="Textfeld 8"/>
          <p:cNvSpPr txBox="1"/>
          <p:nvPr/>
        </p:nvSpPr>
        <p:spPr bwMode="auto">
          <a:xfrm>
            <a:off x="339746" y="5563642"/>
            <a:ext cx="7846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800" i="1">
                <a:solidFill>
                  <a:srgbClr val="70872B"/>
                </a:solidFill>
                <a:latin typeface="Posterama"/>
                <a:cs typeface="Posterama"/>
              </a:rPr>
              <a:t>Paludi-Mystery</a:t>
            </a:r>
            <a:endParaRPr/>
          </a:p>
        </p:txBody>
      </p:sp>
      <p:pic>
        <p:nvPicPr>
          <p:cNvPr id="994411520" name="Grafik 1"/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9351442" y="5333136"/>
            <a:ext cx="2838476" cy="1498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82995" name="Rechteck: abgerundete Ecken 34"/>
          <p:cNvSpPr/>
          <p:nvPr/>
        </p:nvSpPr>
        <p:spPr bwMode="auto">
          <a:xfrm>
            <a:off x="8675243" y="2807866"/>
            <a:ext cx="3045952" cy="1638916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93785759" name="Rechteck: abgerundete Ecken 11"/>
          <p:cNvSpPr/>
          <p:nvPr/>
        </p:nvSpPr>
        <p:spPr bwMode="auto">
          <a:xfrm>
            <a:off x="433688" y="1586965"/>
            <a:ext cx="3068365" cy="889726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81915328" name="Textfeld 4"/>
          <p:cNvSpPr txBox="1"/>
          <p:nvPr/>
        </p:nvSpPr>
        <p:spPr bwMode="auto">
          <a:xfrm>
            <a:off x="11434411" y="6209489"/>
            <a:ext cx="4769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 13</a:t>
            </a:r>
            <a:endParaRPr/>
          </a:p>
        </p:txBody>
      </p:sp>
      <p:sp>
        <p:nvSpPr>
          <p:cNvPr id="743176820" name="Rechteck: abgerundete Ecken 2"/>
          <p:cNvSpPr/>
          <p:nvPr/>
        </p:nvSpPr>
        <p:spPr bwMode="auto">
          <a:xfrm rot="16199999">
            <a:off x="5667744" y="-4777877"/>
            <a:ext cx="860234" cy="11325167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1521536325" name="Rechteck: abgerundete Ecken 7"/>
          <p:cNvSpPr/>
          <p:nvPr/>
        </p:nvSpPr>
        <p:spPr bwMode="auto">
          <a:xfrm>
            <a:off x="4283985" y="1635345"/>
            <a:ext cx="3080460" cy="872527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46949147" name="Rechteck: abgerundete Ecken 24"/>
          <p:cNvSpPr/>
          <p:nvPr/>
        </p:nvSpPr>
        <p:spPr bwMode="auto">
          <a:xfrm>
            <a:off x="4757667" y="3002848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32674056" name="Rechteck: abgerundete Ecken 27"/>
          <p:cNvSpPr/>
          <p:nvPr/>
        </p:nvSpPr>
        <p:spPr bwMode="auto">
          <a:xfrm>
            <a:off x="7689753" y="5071001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81754569" name="Textfeld 42"/>
          <p:cNvSpPr txBox="1"/>
          <p:nvPr/>
        </p:nvSpPr>
        <p:spPr bwMode="auto">
          <a:xfrm>
            <a:off x="593985" y="229835"/>
            <a:ext cx="10893619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1. </a:t>
            </a:r>
            <a:r>
              <a:rPr lang="en-US" sz="2400">
                <a:latin typeface="Posterama"/>
                <a:cs typeface="Posterama"/>
              </a:rPr>
              <a:t>Erkläre</a:t>
            </a:r>
            <a:r>
              <a:rPr lang="en-US" sz="2400">
                <a:latin typeface="Posterama"/>
                <a:cs typeface="Posterama"/>
              </a:rPr>
              <a:t> die </a:t>
            </a:r>
            <a:r>
              <a:rPr lang="en-US" sz="2400">
                <a:latin typeface="Posterama"/>
                <a:cs typeface="Posterama"/>
              </a:rPr>
              <a:t>Entstehung</a:t>
            </a:r>
            <a:r>
              <a:rPr lang="en-US" sz="2400">
                <a:latin typeface="Posterama"/>
                <a:cs typeface="Posterama"/>
              </a:rPr>
              <a:t> von Mooren und die </a:t>
            </a:r>
            <a:r>
              <a:rPr lang="en-US" sz="2400">
                <a:latin typeface="Posterama"/>
                <a:cs typeface="Posterama"/>
              </a:rPr>
              <a:t>Speicherung</a:t>
            </a:r>
            <a:r>
              <a:rPr lang="en-US" sz="2400">
                <a:latin typeface="Posterama"/>
                <a:cs typeface="Posterama"/>
              </a:rPr>
              <a:t> von </a:t>
            </a:r>
            <a:r>
              <a:rPr lang="en-US" sz="2400">
                <a:latin typeface="Posterama"/>
                <a:cs typeface="Posterama"/>
              </a:rPr>
              <a:t>Kohlenstoff</a:t>
            </a:r>
            <a:r>
              <a:rPr lang="en-US" sz="2400">
                <a:latin typeface="Posterama"/>
                <a:cs typeface="Posterama"/>
              </a:rPr>
              <a:t>.</a:t>
            </a:r>
            <a:endParaRPr/>
          </a:p>
        </p:txBody>
      </p:sp>
      <p:sp>
        <p:nvSpPr>
          <p:cNvPr id="1924984734" name="Textfeld 44"/>
          <p:cNvSpPr txBox="1"/>
          <p:nvPr/>
        </p:nvSpPr>
        <p:spPr bwMode="auto">
          <a:xfrm>
            <a:off x="525465" y="1654293"/>
            <a:ext cx="288912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200">
                <a:latin typeface="Posterama"/>
                <a:cs typeface="Segoe UI"/>
              </a:rPr>
              <a:t>Pflanzen als Kohlenstoffspeicher</a:t>
            </a:r>
            <a:endParaRPr/>
          </a:p>
        </p:txBody>
      </p:sp>
      <p:sp>
        <p:nvSpPr>
          <p:cNvPr id="1562184371" name="Textfeld 46"/>
          <p:cNvSpPr txBox="1"/>
          <p:nvPr/>
        </p:nvSpPr>
        <p:spPr bwMode="auto">
          <a:xfrm>
            <a:off x="4473893" y="1806152"/>
            <a:ext cx="270736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Posterama"/>
                <a:cs typeface="Posterama"/>
              </a:rPr>
              <a:t>Photosynthese</a:t>
            </a:r>
            <a:endParaRPr/>
          </a:p>
        </p:txBody>
      </p:sp>
      <p:sp>
        <p:nvSpPr>
          <p:cNvPr id="612218935" name="Textfeld 52"/>
          <p:cNvSpPr txBox="1"/>
          <p:nvPr/>
        </p:nvSpPr>
        <p:spPr bwMode="auto">
          <a:xfrm>
            <a:off x="4848055" y="3189781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Entstehung von Torf (Moor)</a:t>
            </a:r>
            <a:endParaRPr/>
          </a:p>
        </p:txBody>
      </p:sp>
      <p:sp>
        <p:nvSpPr>
          <p:cNvPr id="893726230" name="Textfeld 53"/>
          <p:cNvSpPr txBox="1"/>
          <p:nvPr/>
        </p:nvSpPr>
        <p:spPr bwMode="auto">
          <a:xfrm>
            <a:off x="8767647" y="3012287"/>
            <a:ext cx="2889125" cy="120032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abgestorbenen, </a:t>
            </a:r>
            <a:r>
              <a:rPr lang="de-DE" sz="2400">
                <a:latin typeface="Posterama"/>
                <a:cs typeface="Segoe UI"/>
              </a:rPr>
              <a:t>unzersetzen</a:t>
            </a:r>
            <a:r>
              <a:rPr lang="de-DE" sz="2400">
                <a:latin typeface="Posterama"/>
                <a:cs typeface="Segoe UI"/>
              </a:rPr>
              <a:t> Pflanzenteilen</a:t>
            </a:r>
            <a:endParaRPr/>
          </a:p>
        </p:txBody>
      </p:sp>
      <p:sp>
        <p:nvSpPr>
          <p:cNvPr id="2060036020" name="Pfeil: nach rechts 3"/>
          <p:cNvSpPr/>
          <p:nvPr/>
        </p:nvSpPr>
        <p:spPr bwMode="auto">
          <a:xfrm rot="5400000">
            <a:off x="1771023" y="2716178"/>
            <a:ext cx="432150" cy="1746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69654470" name="Pfeil: nach rechts 9"/>
          <p:cNvSpPr/>
          <p:nvPr/>
        </p:nvSpPr>
        <p:spPr bwMode="auto">
          <a:xfrm rot="7920000">
            <a:off x="9596554" y="4653904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63659761" name="Textfeld 10"/>
          <p:cNvSpPr txBox="1"/>
          <p:nvPr/>
        </p:nvSpPr>
        <p:spPr bwMode="auto">
          <a:xfrm>
            <a:off x="3585130" y="1595183"/>
            <a:ext cx="69102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durch</a:t>
            </a:r>
            <a:endParaRPr lang="de-DE"/>
          </a:p>
        </p:txBody>
      </p:sp>
      <p:sp>
        <p:nvSpPr>
          <p:cNvPr id="1614758056" name="Textfeld 15"/>
          <p:cNvSpPr txBox="1"/>
          <p:nvPr/>
        </p:nvSpPr>
        <p:spPr bwMode="auto">
          <a:xfrm>
            <a:off x="7753204" y="2883859"/>
            <a:ext cx="1016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besteht aus</a:t>
            </a:r>
            <a:endParaRPr lang="de-DE"/>
          </a:p>
        </p:txBody>
      </p:sp>
      <p:sp>
        <p:nvSpPr>
          <p:cNvPr id="1445902669" name="Textfeld 17"/>
          <p:cNvSpPr txBox="1"/>
          <p:nvPr/>
        </p:nvSpPr>
        <p:spPr bwMode="auto">
          <a:xfrm>
            <a:off x="10207190" y="4590391"/>
            <a:ext cx="17275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speichern viel</a:t>
            </a:r>
            <a:endParaRPr lang="de-DE" sz="1400">
              <a:solidFill>
                <a:srgbClr val="FFFFFF"/>
              </a:solidFill>
              <a:latin typeface="Aptos"/>
              <a:cs typeface="Posterama"/>
            </a:endParaRPr>
          </a:p>
        </p:txBody>
      </p:sp>
      <p:sp>
        <p:nvSpPr>
          <p:cNvPr id="275810417" name="Rechteck: abgerundete Ecken 5"/>
          <p:cNvSpPr/>
          <p:nvPr/>
        </p:nvSpPr>
        <p:spPr bwMode="auto">
          <a:xfrm>
            <a:off x="442378" y="3096699"/>
            <a:ext cx="3073968" cy="751396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315526" name="Textfeld 16"/>
          <p:cNvSpPr txBox="1"/>
          <p:nvPr/>
        </p:nvSpPr>
        <p:spPr bwMode="auto">
          <a:xfrm>
            <a:off x="601603" y="3236288"/>
            <a:ext cx="277993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Posterama"/>
                <a:cs typeface="Posterama"/>
              </a:rPr>
              <a:t>Wasser </a:t>
            </a:r>
            <a:r>
              <a:rPr lang="en-US" sz="2400">
                <a:solidFill>
                  <a:srgbClr val="000000"/>
                </a:solidFill>
                <a:latin typeface="Posterama"/>
                <a:cs typeface="Posterama"/>
              </a:rPr>
              <a:t>bedeckt</a:t>
            </a:r>
            <a:endParaRPr/>
          </a:p>
        </p:txBody>
      </p:sp>
      <p:sp>
        <p:nvSpPr>
          <p:cNvPr id="1509893340" name="Rechteck: abgerundete Ecken 19"/>
          <p:cNvSpPr/>
          <p:nvPr/>
        </p:nvSpPr>
        <p:spPr bwMode="auto">
          <a:xfrm>
            <a:off x="1420189" y="4347009"/>
            <a:ext cx="3049778" cy="8602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11254654" name="Rechteck: abgerundete Ecken 21"/>
          <p:cNvSpPr/>
          <p:nvPr/>
        </p:nvSpPr>
        <p:spPr bwMode="auto">
          <a:xfrm>
            <a:off x="2482969" y="5462260"/>
            <a:ext cx="3073968" cy="1029586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72673464" name="Textfeld 25"/>
          <p:cNvSpPr txBox="1"/>
          <p:nvPr/>
        </p:nvSpPr>
        <p:spPr bwMode="auto">
          <a:xfrm>
            <a:off x="1579414" y="4535868"/>
            <a:ext cx="270736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Posterama"/>
                <a:cs typeface="Posterama"/>
              </a:rPr>
              <a:t>kein</a:t>
            </a:r>
            <a:r>
              <a:rPr lang="en-US" sz="2400">
                <a:solidFill>
                  <a:srgbClr val="000000"/>
                </a:solidFill>
                <a:latin typeface="Posterama"/>
                <a:cs typeface="Posterama"/>
              </a:rPr>
              <a:t> </a:t>
            </a:r>
            <a:r>
              <a:rPr lang="en-US" sz="2400">
                <a:solidFill>
                  <a:srgbClr val="000000"/>
                </a:solidFill>
                <a:latin typeface="Posterama"/>
                <a:cs typeface="Posterama"/>
              </a:rPr>
              <a:t>Luftkontakt</a:t>
            </a:r>
            <a:endParaRPr/>
          </a:p>
        </p:txBody>
      </p:sp>
      <p:sp>
        <p:nvSpPr>
          <p:cNvPr id="1105550360" name="Textfeld 29"/>
          <p:cNvSpPr txBox="1"/>
          <p:nvPr/>
        </p:nvSpPr>
        <p:spPr bwMode="auto">
          <a:xfrm>
            <a:off x="2667505" y="5319177"/>
            <a:ext cx="2707364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Posterama"/>
                <a:cs typeface="Posterama"/>
              </a:rPr>
              <a:t>keine</a:t>
            </a:r>
            <a:r>
              <a:rPr lang="en-US" sz="2400">
                <a:solidFill>
                  <a:srgbClr val="000000"/>
                </a:solidFill>
                <a:latin typeface="Posterama"/>
                <a:cs typeface="Posterama"/>
              </a:rPr>
              <a:t> </a:t>
            </a:r>
            <a:r>
              <a:rPr lang="en-US" sz="2400">
                <a:solidFill>
                  <a:srgbClr val="000000"/>
                </a:solidFill>
                <a:latin typeface="Posterama"/>
                <a:cs typeface="Posterama"/>
              </a:rPr>
              <a:t>Zersetzung</a:t>
            </a:r>
            <a:endParaRPr lang="en-US" sz="2400">
              <a:solidFill>
                <a:srgbClr val="000000"/>
              </a:solidFill>
              <a:latin typeface="Posterama"/>
              <a:cs typeface="Posterama"/>
            </a:endParaRPr>
          </a:p>
        </p:txBody>
      </p:sp>
      <p:sp>
        <p:nvSpPr>
          <p:cNvPr id="2120890737" name="Textfeld 31"/>
          <p:cNvSpPr txBox="1"/>
          <p:nvPr/>
        </p:nvSpPr>
        <p:spPr bwMode="auto">
          <a:xfrm>
            <a:off x="7870396" y="5070408"/>
            <a:ext cx="2707364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 algn="ctr">
              <a:defRPr/>
            </a:pPr>
            <a:r>
              <a:rPr lang="en-US" sz="2400">
                <a:solidFill>
                  <a:srgbClr val="000000"/>
                </a:solidFill>
                <a:latin typeface="Posterama"/>
                <a:cs typeface="Posterama"/>
              </a:rPr>
              <a:t>Kohlenstoff</a:t>
            </a:r>
            <a:endParaRPr/>
          </a:p>
        </p:txBody>
      </p:sp>
      <p:sp>
        <p:nvSpPr>
          <p:cNvPr id="216626607" name="Pfeil: nach rechts 36"/>
          <p:cNvSpPr/>
          <p:nvPr/>
        </p:nvSpPr>
        <p:spPr bwMode="auto">
          <a:xfrm>
            <a:off x="3664160" y="2055260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40365619" name="Pfeil: nach rechts 38"/>
          <p:cNvSpPr/>
          <p:nvPr/>
        </p:nvSpPr>
        <p:spPr bwMode="auto">
          <a:xfrm>
            <a:off x="8035575" y="3597189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20404796" name="Pfeil: nach rechts 40"/>
          <p:cNvSpPr/>
          <p:nvPr/>
        </p:nvSpPr>
        <p:spPr bwMode="auto">
          <a:xfrm rot="-2820000">
            <a:off x="5012526" y="4766994"/>
            <a:ext cx="859039" cy="15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33719126" name="Pfeil: nach rechts 47"/>
          <p:cNvSpPr/>
          <p:nvPr/>
        </p:nvSpPr>
        <p:spPr bwMode="auto">
          <a:xfrm>
            <a:off x="1777089" y="5961631"/>
            <a:ext cx="388393" cy="1699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33471122" name="Textfeld 50"/>
          <p:cNvSpPr txBox="1"/>
          <p:nvPr/>
        </p:nvSpPr>
        <p:spPr bwMode="auto">
          <a:xfrm>
            <a:off x="5535560" y="4812391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/>
          </a:p>
        </p:txBody>
      </p:sp>
      <p:sp>
        <p:nvSpPr>
          <p:cNvPr id="1303759768" name="Textfeld 55"/>
          <p:cNvSpPr txBox="1"/>
          <p:nvPr/>
        </p:nvSpPr>
        <p:spPr bwMode="auto">
          <a:xfrm>
            <a:off x="743587" y="2783470"/>
            <a:ext cx="202452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Absterben</a:t>
            </a:r>
            <a:endParaRPr lang="de-DE"/>
          </a:p>
        </p:txBody>
      </p:sp>
      <p:sp>
        <p:nvSpPr>
          <p:cNvPr id="1396756678" name="Textfeld 57"/>
          <p:cNvSpPr txBox="1"/>
          <p:nvPr/>
        </p:nvSpPr>
        <p:spPr bwMode="auto">
          <a:xfrm>
            <a:off x="745560" y="2583223"/>
            <a:ext cx="118408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falls beim</a:t>
            </a:r>
            <a:endParaRPr/>
          </a:p>
        </p:txBody>
      </p:sp>
      <p:sp>
        <p:nvSpPr>
          <p:cNvPr id="592566307" name="Textfeld 59"/>
          <p:cNvSpPr txBox="1"/>
          <p:nvPr/>
        </p:nvSpPr>
        <p:spPr bwMode="auto">
          <a:xfrm>
            <a:off x="426798" y="5071247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/>
          </a:p>
        </p:txBody>
      </p:sp>
      <p:sp>
        <p:nvSpPr>
          <p:cNvPr id="946966468" name="Textfeld 61"/>
          <p:cNvSpPr txBox="1"/>
          <p:nvPr/>
        </p:nvSpPr>
        <p:spPr bwMode="auto">
          <a:xfrm>
            <a:off x="1418519" y="6275879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/>
          </a:p>
        </p:txBody>
      </p:sp>
      <p:sp>
        <p:nvSpPr>
          <p:cNvPr id="1809665999" name="Rechteck 63"/>
          <p:cNvSpPr/>
          <p:nvPr/>
        </p:nvSpPr>
        <p:spPr bwMode="auto">
          <a:xfrm>
            <a:off x="1778188" y="5473828"/>
            <a:ext cx="90768" cy="567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58723977" name="Rechteck 6"/>
          <p:cNvSpPr/>
          <p:nvPr/>
        </p:nvSpPr>
        <p:spPr bwMode="auto">
          <a:xfrm>
            <a:off x="742763" y="4158258"/>
            <a:ext cx="90768" cy="567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00542084" name="Pfeil: nach rechts 12"/>
          <p:cNvSpPr/>
          <p:nvPr/>
        </p:nvSpPr>
        <p:spPr bwMode="auto">
          <a:xfrm>
            <a:off x="736063" y="4601238"/>
            <a:ext cx="399598" cy="1699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98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78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6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2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18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53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03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7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81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5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56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67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66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96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55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25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40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47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2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4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7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72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65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90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89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2995" grpId="0" animBg="1"/>
      <p:bldP spid="1893785759" grpId="0" animBg="1"/>
      <p:bldP spid="1521536325" grpId="0" animBg="1"/>
      <p:bldP spid="1546949147" grpId="0" animBg="1"/>
      <p:bldP spid="532674056" grpId="0" animBg="1"/>
      <p:bldP spid="1924984734" grpId="0"/>
      <p:bldP spid="1562184371" grpId="0"/>
      <p:bldP spid="612218935" grpId="0"/>
      <p:bldP spid="893726230" grpId="0"/>
      <p:bldP spid="2060036020" grpId="0" animBg="1"/>
      <p:bldP spid="1969654470" grpId="0" animBg="1"/>
      <p:bldP spid="1663659761" grpId="0"/>
      <p:bldP spid="1614758056" grpId="0"/>
      <p:bldP spid="1445902669" grpId="0"/>
      <p:bldP spid="275810417" grpId="0" animBg="1"/>
      <p:bldP spid="19315526" grpId="0"/>
      <p:bldP spid="1509893340" grpId="0" animBg="1"/>
      <p:bldP spid="911254654" grpId="0" animBg="1"/>
      <p:bldP spid="772673464" grpId="0"/>
      <p:bldP spid="1105550360" grpId="0"/>
      <p:bldP spid="2120890737" grpId="0"/>
      <p:bldP spid="216626607" grpId="0" animBg="1"/>
      <p:bldP spid="840365619" grpId="0" animBg="1"/>
      <p:bldP spid="1820404796" grpId="0" animBg="1"/>
      <p:bldP spid="1433719126" grpId="0" animBg="1"/>
      <p:bldP spid="2133471122" grpId="0"/>
      <p:bldP spid="1303759768" grpId="0"/>
      <p:bldP spid="1396756678" grpId="0"/>
      <p:bldP spid="592566307" grpId="0"/>
      <p:bldP spid="946966468" grpId="0"/>
      <p:bldP spid="1809665999" grpId="0" animBg="1"/>
      <p:bldP spid="1558723977" grpId="0" animBg="1"/>
      <p:bldP spid="7005420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5473803" name="Rechteck: abgerundete Ecken 11"/>
          <p:cNvSpPr/>
          <p:nvPr/>
        </p:nvSpPr>
        <p:spPr bwMode="auto">
          <a:xfrm>
            <a:off x="439291" y="2047829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11311314" name="Textfeld 4"/>
          <p:cNvSpPr txBox="1"/>
          <p:nvPr/>
        </p:nvSpPr>
        <p:spPr bwMode="auto">
          <a:xfrm>
            <a:off x="334983" y="6131049"/>
            <a:ext cx="5217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 14</a:t>
            </a:r>
            <a:endParaRPr/>
          </a:p>
        </p:txBody>
      </p:sp>
      <p:sp>
        <p:nvSpPr>
          <p:cNvPr id="1290901454" name="Rechteck: abgerundete Ecken 2"/>
          <p:cNvSpPr/>
          <p:nvPr/>
        </p:nvSpPr>
        <p:spPr bwMode="auto">
          <a:xfrm rot="16199999">
            <a:off x="5446430" y="-4590179"/>
            <a:ext cx="1291659" cy="11313962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1948697009" name="Rechteck: abgerundete Ecken 7"/>
          <p:cNvSpPr/>
          <p:nvPr/>
        </p:nvSpPr>
        <p:spPr bwMode="auto">
          <a:xfrm>
            <a:off x="4296080" y="2047829"/>
            <a:ext cx="3068365" cy="1332144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10186642" name="Rechteck: abgerundete Ecken 22"/>
          <p:cNvSpPr/>
          <p:nvPr/>
        </p:nvSpPr>
        <p:spPr bwMode="auto">
          <a:xfrm>
            <a:off x="439291" y="4106627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94734024" name="Rechteck: abgerundete Ecken 26"/>
          <p:cNvSpPr/>
          <p:nvPr/>
        </p:nvSpPr>
        <p:spPr bwMode="auto">
          <a:xfrm>
            <a:off x="8698282" y="2045103"/>
            <a:ext cx="3001132" cy="1420406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3434718" name="Textfeld 42"/>
          <p:cNvSpPr txBox="1"/>
          <p:nvPr/>
        </p:nvSpPr>
        <p:spPr bwMode="auto">
          <a:xfrm>
            <a:off x="593985" y="229835"/>
            <a:ext cx="10893619" cy="1261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2. </a:t>
            </a:r>
            <a:r>
              <a:rPr lang="en-US" sz="2400">
                <a:latin typeface="Posterama"/>
                <a:cs typeface="Posterama"/>
              </a:rPr>
              <a:t>Erkläre</a:t>
            </a:r>
            <a:r>
              <a:rPr lang="en-US" sz="2400">
                <a:latin typeface="Posterama"/>
                <a:cs typeface="Posterama"/>
              </a:rPr>
              <a:t> die </a:t>
            </a:r>
            <a:r>
              <a:rPr lang="en-US" sz="2400">
                <a:latin typeface="Posterama"/>
                <a:cs typeface="Posterama"/>
              </a:rPr>
              <a:t>Zusammenhänge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zwischen</a:t>
            </a:r>
            <a:r>
              <a:rPr lang="en-US" sz="2400">
                <a:latin typeface="Posterama"/>
                <a:cs typeface="Posterama"/>
              </a:rPr>
              <a:t> der </a:t>
            </a:r>
            <a:r>
              <a:rPr lang="en-US" sz="2400">
                <a:latin typeface="Posterama"/>
                <a:cs typeface="Posterama"/>
              </a:rPr>
              <a:t>Trockenlegung</a:t>
            </a:r>
            <a:r>
              <a:rPr lang="en-US" sz="2400">
                <a:latin typeface="Posterama"/>
                <a:cs typeface="Posterama"/>
              </a:rPr>
              <a:t> und Wieder-</a:t>
            </a:r>
            <a:endParaRPr lang="en-US">
              <a:latin typeface="Aptos"/>
              <a:cs typeface="Posterama"/>
            </a:endParaRPr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    </a:t>
            </a:r>
            <a:r>
              <a:rPr lang="en-US" sz="2400">
                <a:latin typeface="Posterama"/>
                <a:cs typeface="Posterama"/>
              </a:rPr>
              <a:t>vernässung</a:t>
            </a:r>
            <a:r>
              <a:rPr lang="en-US" sz="2400">
                <a:latin typeface="Posterama"/>
                <a:cs typeface="Posterama"/>
              </a:rPr>
              <a:t> von Mooren und dem Klima. </a:t>
            </a:r>
            <a:endParaRPr lang="en-US"/>
          </a:p>
        </p:txBody>
      </p:sp>
      <p:sp>
        <p:nvSpPr>
          <p:cNvPr id="2039476221" name="Textfeld 44"/>
          <p:cNvSpPr txBox="1"/>
          <p:nvPr/>
        </p:nvSpPr>
        <p:spPr bwMode="auto">
          <a:xfrm>
            <a:off x="531068" y="2297474"/>
            <a:ext cx="28891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Trockenlegung von Mooren</a:t>
            </a:r>
            <a:endParaRPr/>
          </a:p>
        </p:txBody>
      </p:sp>
      <p:sp>
        <p:nvSpPr>
          <p:cNvPr id="208555454" name="Pfeil: nach rechts 3"/>
          <p:cNvSpPr/>
          <p:nvPr/>
        </p:nvSpPr>
        <p:spPr bwMode="auto">
          <a:xfrm>
            <a:off x="3635826" y="2688074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05422649" name="Pfeil: nach rechts 6"/>
          <p:cNvSpPr/>
          <p:nvPr/>
        </p:nvSpPr>
        <p:spPr bwMode="auto">
          <a:xfrm rot="10800000">
            <a:off x="3635826" y="4689444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84620005" name="Pfeil: nach rechts 9"/>
          <p:cNvSpPr/>
          <p:nvPr/>
        </p:nvSpPr>
        <p:spPr bwMode="auto">
          <a:xfrm rot="5400000">
            <a:off x="9887907" y="3779845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65946606" name="Textfeld 10"/>
          <p:cNvSpPr txBox="1"/>
          <p:nvPr/>
        </p:nvSpPr>
        <p:spPr bwMode="auto">
          <a:xfrm>
            <a:off x="3456262" y="2278741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r>
              <a:rPr lang="de-DE" sz="1400">
                <a:solidFill>
                  <a:srgbClr val="FFFFFF"/>
                </a:solidFill>
              </a:rPr>
              <a:t> 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452178367" name="Textfeld 14"/>
          <p:cNvSpPr txBox="1"/>
          <p:nvPr/>
        </p:nvSpPr>
        <p:spPr bwMode="auto">
          <a:xfrm>
            <a:off x="3389026" y="3894148"/>
            <a:ext cx="108323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erschwert</a:t>
            </a:r>
            <a:r>
              <a:rPr lang="de-DE" sz="1400">
                <a:solidFill>
                  <a:srgbClr val="FFFFFF"/>
                </a:solidFill>
                <a:latin typeface="Posterama"/>
                <a:cs typeface="Posterama"/>
              </a:rPr>
              <a:t> </a:t>
            </a:r>
            <a:endParaRPr lang="de-DE" sz="1400">
              <a:solidFill>
                <a:srgbClr val="FFFFFF"/>
              </a:solidFill>
              <a:latin typeface="Aptos"/>
              <a:cs typeface="Posterama"/>
            </a:endParaRPr>
          </a:p>
        </p:txBody>
      </p:sp>
      <p:sp>
        <p:nvSpPr>
          <p:cNvPr id="92798897" name="Textfeld 15"/>
          <p:cNvSpPr txBox="1"/>
          <p:nvPr/>
        </p:nvSpPr>
        <p:spPr bwMode="auto">
          <a:xfrm>
            <a:off x="7573910" y="2278741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/>
          </a:p>
        </p:txBody>
      </p:sp>
      <p:sp>
        <p:nvSpPr>
          <p:cNvPr id="631372984" name="Rechteck: abgerundete Ecken 5"/>
          <p:cNvSpPr/>
          <p:nvPr/>
        </p:nvSpPr>
        <p:spPr bwMode="auto">
          <a:xfrm>
            <a:off x="4295235" y="4107748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9039898" name="Rechteck: abgerundete Ecken 12"/>
          <p:cNvSpPr/>
          <p:nvPr/>
        </p:nvSpPr>
        <p:spPr bwMode="auto">
          <a:xfrm>
            <a:off x="8655798" y="4262815"/>
            <a:ext cx="3034748" cy="1000185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04558337" name="Rechteck: abgerundete Ecken 16"/>
          <p:cNvSpPr/>
          <p:nvPr/>
        </p:nvSpPr>
        <p:spPr bwMode="auto">
          <a:xfrm>
            <a:off x="8699403" y="5581679"/>
            <a:ext cx="3034748" cy="1000185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29776498" name="Textfeld 19"/>
          <p:cNvSpPr txBox="1"/>
          <p:nvPr/>
        </p:nvSpPr>
        <p:spPr bwMode="auto">
          <a:xfrm>
            <a:off x="4381409" y="2298595"/>
            <a:ext cx="28891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Sauerstoffkontakt Torf</a:t>
            </a:r>
            <a:endParaRPr/>
          </a:p>
        </p:txBody>
      </p:sp>
      <p:sp>
        <p:nvSpPr>
          <p:cNvPr id="398359265" name="Textfeld 21"/>
          <p:cNvSpPr txBox="1"/>
          <p:nvPr/>
        </p:nvSpPr>
        <p:spPr bwMode="auto">
          <a:xfrm>
            <a:off x="526586" y="4534168"/>
            <a:ext cx="28891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Landwirtschaft</a:t>
            </a:r>
            <a:endParaRPr/>
          </a:p>
        </p:txBody>
      </p:sp>
      <p:sp>
        <p:nvSpPr>
          <p:cNvPr id="117518189" name="Textfeld 25"/>
          <p:cNvSpPr txBox="1"/>
          <p:nvPr/>
        </p:nvSpPr>
        <p:spPr bwMode="auto">
          <a:xfrm>
            <a:off x="4382530" y="4535289"/>
            <a:ext cx="28891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Wiedervernässung</a:t>
            </a:r>
            <a:endParaRPr/>
          </a:p>
        </p:txBody>
      </p:sp>
      <p:sp>
        <p:nvSpPr>
          <p:cNvPr id="1262635218" name="Textfeld 29"/>
          <p:cNvSpPr txBox="1"/>
          <p:nvPr/>
        </p:nvSpPr>
        <p:spPr bwMode="auto">
          <a:xfrm>
            <a:off x="8770754" y="2155159"/>
            <a:ext cx="288912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Zersetzung des Torfs (Kohlenstoffs)</a:t>
            </a:r>
            <a:endParaRPr/>
          </a:p>
        </p:txBody>
      </p:sp>
      <p:sp>
        <p:nvSpPr>
          <p:cNvPr id="1980919122" name="Textfeld 34"/>
          <p:cNvSpPr txBox="1"/>
          <p:nvPr/>
        </p:nvSpPr>
        <p:spPr bwMode="auto">
          <a:xfrm>
            <a:off x="8845026" y="4342092"/>
            <a:ext cx="28891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Freisetzung von Kohlenstoffdioxid</a:t>
            </a:r>
            <a:endParaRPr/>
          </a:p>
        </p:txBody>
      </p:sp>
      <p:sp>
        <p:nvSpPr>
          <p:cNvPr id="1805952368" name="Textfeld 36"/>
          <p:cNvSpPr txBox="1"/>
          <p:nvPr/>
        </p:nvSpPr>
        <p:spPr bwMode="auto">
          <a:xfrm>
            <a:off x="8777477" y="5669324"/>
            <a:ext cx="28891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Treibhauseffekt (Klimawandel)</a:t>
            </a:r>
            <a:endParaRPr/>
          </a:p>
        </p:txBody>
      </p:sp>
      <p:sp>
        <p:nvSpPr>
          <p:cNvPr id="2053370278" name="Pfeil: nach rechts 38"/>
          <p:cNvSpPr/>
          <p:nvPr/>
        </p:nvSpPr>
        <p:spPr bwMode="auto">
          <a:xfrm rot="5400000">
            <a:off x="10107221" y="5343867"/>
            <a:ext cx="141865" cy="1867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4175492" name="Pfeil: nach rechts 40"/>
          <p:cNvSpPr/>
          <p:nvPr/>
        </p:nvSpPr>
        <p:spPr bwMode="auto">
          <a:xfrm rot="5400000">
            <a:off x="1642300" y="3665226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71559812" name="Pfeil: nach rechts 43"/>
          <p:cNvSpPr/>
          <p:nvPr/>
        </p:nvSpPr>
        <p:spPr bwMode="auto">
          <a:xfrm rot="-5400000">
            <a:off x="5559876" y="3660744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6794188" name="Pfeil: nach rechts 47"/>
          <p:cNvSpPr/>
          <p:nvPr/>
        </p:nvSpPr>
        <p:spPr bwMode="auto">
          <a:xfrm>
            <a:off x="7788726" y="2689194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16047788" name="Pfeil: nach rechts 55"/>
          <p:cNvSpPr/>
          <p:nvPr/>
        </p:nvSpPr>
        <p:spPr bwMode="auto">
          <a:xfrm rot="19080000">
            <a:off x="7609431" y="3934060"/>
            <a:ext cx="943083" cy="11948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27985316" name="Pfeil: nach rechts 57"/>
          <p:cNvSpPr/>
          <p:nvPr/>
        </p:nvSpPr>
        <p:spPr bwMode="auto">
          <a:xfrm rot="1020000">
            <a:off x="7802173" y="4607642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68234501" name="Pfeil: nach rechts 59"/>
          <p:cNvSpPr/>
          <p:nvPr/>
        </p:nvSpPr>
        <p:spPr bwMode="auto">
          <a:xfrm rot="13079999">
            <a:off x="7593743" y="5672092"/>
            <a:ext cx="943083" cy="11948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97742614" name="Textfeld 61"/>
          <p:cNvSpPr txBox="1"/>
          <p:nvPr/>
        </p:nvSpPr>
        <p:spPr bwMode="auto">
          <a:xfrm>
            <a:off x="6040337" y="3587105"/>
            <a:ext cx="119529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verhindert</a:t>
            </a:r>
            <a:endParaRPr/>
          </a:p>
        </p:txBody>
      </p:sp>
      <p:sp>
        <p:nvSpPr>
          <p:cNvPr id="1694812835" name="Textfeld 63"/>
          <p:cNvSpPr txBox="1"/>
          <p:nvPr/>
        </p:nvSpPr>
        <p:spPr bwMode="auto">
          <a:xfrm>
            <a:off x="2129486" y="3574141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für</a:t>
            </a:r>
            <a:endParaRPr lang="de-DE" sz="1400">
              <a:solidFill>
                <a:srgbClr val="FFFFFF"/>
              </a:solidFill>
              <a:latin typeface="Aptos"/>
              <a:cs typeface="Posterama"/>
            </a:endParaRPr>
          </a:p>
        </p:txBody>
      </p:sp>
      <p:sp>
        <p:nvSpPr>
          <p:cNvPr id="1176581401" name="Textfeld 65"/>
          <p:cNvSpPr txBox="1"/>
          <p:nvPr/>
        </p:nvSpPr>
        <p:spPr bwMode="auto">
          <a:xfrm>
            <a:off x="6865090" y="5734152"/>
            <a:ext cx="119529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deswegen</a:t>
            </a:r>
            <a:endParaRPr/>
          </a:p>
        </p:txBody>
      </p:sp>
      <p:sp>
        <p:nvSpPr>
          <p:cNvPr id="509048292" name="Textfeld 67"/>
          <p:cNvSpPr txBox="1"/>
          <p:nvPr/>
        </p:nvSpPr>
        <p:spPr bwMode="auto">
          <a:xfrm>
            <a:off x="7359269" y="3583743"/>
            <a:ext cx="119529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stoppt</a:t>
            </a:r>
            <a:endParaRPr/>
          </a:p>
        </p:txBody>
      </p:sp>
      <p:sp>
        <p:nvSpPr>
          <p:cNvPr id="1180849609" name="Textfeld 69"/>
          <p:cNvSpPr txBox="1"/>
          <p:nvPr/>
        </p:nvSpPr>
        <p:spPr bwMode="auto">
          <a:xfrm>
            <a:off x="7965508" y="4262819"/>
            <a:ext cx="119529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stoppt</a:t>
            </a:r>
            <a:endParaRPr/>
          </a:p>
        </p:txBody>
      </p:sp>
      <p:sp>
        <p:nvSpPr>
          <p:cNvPr id="1190673661" name="Textfeld 71"/>
          <p:cNvSpPr txBox="1"/>
          <p:nvPr/>
        </p:nvSpPr>
        <p:spPr bwMode="auto">
          <a:xfrm>
            <a:off x="10365295" y="3691803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führt zu</a:t>
            </a:r>
            <a:endParaRPr/>
          </a:p>
        </p:txBody>
      </p:sp>
      <p:sp>
        <p:nvSpPr>
          <p:cNvPr id="1166057520" name="Textfeld 73"/>
          <p:cNvSpPr txBox="1"/>
          <p:nvPr/>
        </p:nvSpPr>
        <p:spPr bwMode="auto">
          <a:xfrm>
            <a:off x="10366416" y="5284159"/>
            <a:ext cx="101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verstärkt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47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4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1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81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18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4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5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9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7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9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3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73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62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67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91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3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05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7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95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55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1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37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4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04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4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84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8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42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7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473803" grpId="0" animBg="1"/>
      <p:bldP spid="1948697009" grpId="0" animBg="1"/>
      <p:bldP spid="2110186642" grpId="0" animBg="1"/>
      <p:bldP spid="1294734024" grpId="0" animBg="1"/>
      <p:bldP spid="2039476221" grpId="0"/>
      <p:bldP spid="208555454" grpId="0" animBg="1"/>
      <p:bldP spid="1605422649" grpId="0" animBg="1"/>
      <p:bldP spid="784620005" grpId="0" animBg="1"/>
      <p:bldP spid="765946606" grpId="0"/>
      <p:bldP spid="452178367" grpId="0"/>
      <p:bldP spid="92798897" grpId="0"/>
      <p:bldP spid="631372984" grpId="0" animBg="1"/>
      <p:bldP spid="149039898" grpId="0" animBg="1"/>
      <p:bldP spid="1404558337" grpId="0" animBg="1"/>
      <p:bldP spid="1229776498" grpId="0"/>
      <p:bldP spid="398359265" grpId="0"/>
      <p:bldP spid="117518189" grpId="0"/>
      <p:bldP spid="1262635218" grpId="0"/>
      <p:bldP spid="1980919122" grpId="0"/>
      <p:bldP spid="1805952368" grpId="0"/>
      <p:bldP spid="2053370278" grpId="0" animBg="1"/>
      <p:bldP spid="364175492" grpId="0" animBg="1"/>
      <p:bldP spid="471559812" grpId="0" animBg="1"/>
      <p:bldP spid="356794188" grpId="0" animBg="1"/>
      <p:bldP spid="616047788" grpId="0" animBg="1"/>
      <p:bldP spid="1127985316" grpId="0" animBg="1"/>
      <p:bldP spid="468234501" grpId="0" animBg="1"/>
      <p:bldP spid="797742614" grpId="0"/>
      <p:bldP spid="1694812835" grpId="0"/>
      <p:bldP spid="1176581401" grpId="0"/>
      <p:bldP spid="509048292" grpId="0"/>
      <p:bldP spid="1180849609" grpId="0"/>
      <p:bldP spid="1190673661" grpId="0"/>
      <p:bldP spid="11660575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4998973" name="Rechteck: abgerundete Ecken 11"/>
          <p:cNvSpPr/>
          <p:nvPr/>
        </p:nvSpPr>
        <p:spPr bwMode="auto">
          <a:xfrm>
            <a:off x="439291" y="1627608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48785996" name="Textfeld 4"/>
          <p:cNvSpPr txBox="1"/>
          <p:nvPr/>
        </p:nvSpPr>
        <p:spPr bwMode="auto">
          <a:xfrm>
            <a:off x="11473630" y="6209489"/>
            <a:ext cx="4937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 15</a:t>
            </a:r>
            <a:endParaRPr/>
          </a:p>
        </p:txBody>
      </p:sp>
      <p:sp>
        <p:nvSpPr>
          <p:cNvPr id="838925034" name="Rechteck: abgerundete Ecken 2"/>
          <p:cNvSpPr/>
          <p:nvPr/>
        </p:nvSpPr>
        <p:spPr bwMode="auto">
          <a:xfrm rot="16199999">
            <a:off x="5656539" y="-4766672"/>
            <a:ext cx="877042" cy="11319564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461840254" name="Rechteck: abgerundete Ecken 7"/>
          <p:cNvSpPr/>
          <p:nvPr/>
        </p:nvSpPr>
        <p:spPr bwMode="auto">
          <a:xfrm>
            <a:off x="4559418" y="1633211"/>
            <a:ext cx="3068365" cy="1332144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42338130" name="Rechteck: abgerundete Ecken 22"/>
          <p:cNvSpPr/>
          <p:nvPr/>
        </p:nvSpPr>
        <p:spPr bwMode="auto">
          <a:xfrm>
            <a:off x="2630041" y="3848890"/>
            <a:ext cx="3068365" cy="2165597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91790448" name="Rechteck: abgerundete Ecken 24"/>
          <p:cNvSpPr/>
          <p:nvPr/>
        </p:nvSpPr>
        <p:spPr bwMode="auto">
          <a:xfrm>
            <a:off x="6505785" y="3271789"/>
            <a:ext cx="3090776" cy="899331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4305453" name="Rechteck: abgerundete Ecken 26"/>
          <p:cNvSpPr/>
          <p:nvPr/>
        </p:nvSpPr>
        <p:spPr bwMode="auto">
          <a:xfrm>
            <a:off x="8681474" y="1630487"/>
            <a:ext cx="3068365" cy="132515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6984267" name="Rechteck: abgerundete Ecken 27"/>
          <p:cNvSpPr/>
          <p:nvPr/>
        </p:nvSpPr>
        <p:spPr bwMode="auto">
          <a:xfrm>
            <a:off x="8681474" y="4348222"/>
            <a:ext cx="2748998" cy="2137580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19410012" name="Textfeld 42"/>
          <p:cNvSpPr txBox="1"/>
          <p:nvPr/>
        </p:nvSpPr>
        <p:spPr bwMode="auto">
          <a:xfrm>
            <a:off x="593985" y="229835"/>
            <a:ext cx="10893619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3. </a:t>
            </a:r>
            <a:r>
              <a:rPr lang="en-US" sz="2400">
                <a:latin typeface="Posterama"/>
                <a:cs typeface="Posterama"/>
              </a:rPr>
              <a:t>Erkläre</a:t>
            </a:r>
            <a:r>
              <a:rPr lang="en-US" sz="2400">
                <a:latin typeface="Posterama"/>
                <a:cs typeface="Posterama"/>
              </a:rPr>
              <a:t> den </a:t>
            </a:r>
            <a:r>
              <a:rPr lang="en-US" sz="2400">
                <a:latin typeface="Posterama"/>
                <a:cs typeface="Posterama"/>
              </a:rPr>
              <a:t>Begriff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 i="1">
                <a:latin typeface="Posterama"/>
                <a:cs typeface="Posterama"/>
              </a:rPr>
              <a:t>Paludikultur</a:t>
            </a:r>
            <a:r>
              <a:rPr lang="en-US" sz="2400">
                <a:latin typeface="Posterama"/>
                <a:cs typeface="Posterama"/>
              </a:rPr>
              <a:t>. </a:t>
            </a:r>
            <a:endParaRPr/>
          </a:p>
        </p:txBody>
      </p:sp>
      <p:sp>
        <p:nvSpPr>
          <p:cNvPr id="284884266" name="Textfeld 44"/>
          <p:cNvSpPr txBox="1"/>
          <p:nvPr/>
        </p:nvSpPr>
        <p:spPr bwMode="auto">
          <a:xfrm>
            <a:off x="531068" y="1882855"/>
            <a:ext cx="28891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Trockenlegung von Mooren</a:t>
            </a:r>
            <a:endParaRPr/>
          </a:p>
        </p:txBody>
      </p:sp>
      <p:sp>
        <p:nvSpPr>
          <p:cNvPr id="1046495536" name="Textfeld 46"/>
          <p:cNvSpPr txBox="1"/>
          <p:nvPr/>
        </p:nvSpPr>
        <p:spPr bwMode="auto">
          <a:xfrm>
            <a:off x="4905319" y="1634684"/>
            <a:ext cx="2382393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 algn="ctr">
              <a:defRPr/>
            </a:pPr>
            <a:r>
              <a:rPr lang="en-US" sz="2400">
                <a:latin typeface="Posterama"/>
                <a:cs typeface="Posterama"/>
              </a:rPr>
              <a:t>Landwirtschaft</a:t>
            </a:r>
            <a:endParaRPr/>
          </a:p>
        </p:txBody>
      </p:sp>
      <p:sp>
        <p:nvSpPr>
          <p:cNvPr id="1591385233" name="Textfeld 49"/>
          <p:cNvSpPr txBox="1"/>
          <p:nvPr/>
        </p:nvSpPr>
        <p:spPr bwMode="auto">
          <a:xfrm>
            <a:off x="2721817" y="3967305"/>
            <a:ext cx="2889125" cy="193899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 u="sng">
                <a:latin typeface="Posterama"/>
                <a:cs typeface="Segoe UI"/>
              </a:rPr>
              <a:t>Paludiprodukten</a:t>
            </a:r>
            <a:endParaRPr lang="de-DE" sz="2400">
              <a:latin typeface="Posterama"/>
              <a:cs typeface="Segoe UI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de-DE" sz="2400">
                <a:latin typeface="Posterama"/>
                <a:cs typeface="Segoe UI"/>
              </a:rPr>
              <a:t>Gartensubstrat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de-DE" sz="2400">
                <a:latin typeface="Posterama"/>
                <a:cs typeface="Segoe UI"/>
              </a:rPr>
              <a:t>Salami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de-DE" sz="2400">
                <a:latin typeface="Posterama"/>
                <a:cs typeface="Segoe UI"/>
              </a:rPr>
              <a:t>Baustoffe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de-DE" sz="2400">
                <a:latin typeface="Posterama"/>
                <a:cs typeface="Segoe UI"/>
              </a:rPr>
              <a:t>Verpackung</a:t>
            </a:r>
            <a:endParaRPr/>
          </a:p>
        </p:txBody>
      </p:sp>
      <p:sp>
        <p:nvSpPr>
          <p:cNvPr id="1080623853" name="Textfeld 52"/>
          <p:cNvSpPr txBox="1"/>
          <p:nvPr/>
        </p:nvSpPr>
        <p:spPr bwMode="auto">
          <a:xfrm>
            <a:off x="6607379" y="3486736"/>
            <a:ext cx="2889125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Paludikultur</a:t>
            </a:r>
            <a:endParaRPr/>
          </a:p>
        </p:txBody>
      </p:sp>
      <p:sp>
        <p:nvSpPr>
          <p:cNvPr id="1652029395" name="Textfeld 53"/>
          <p:cNvSpPr txBox="1"/>
          <p:nvPr/>
        </p:nvSpPr>
        <p:spPr bwMode="auto">
          <a:xfrm>
            <a:off x="8773250" y="1863684"/>
            <a:ext cx="2889125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400">
                <a:latin typeface="Posterama"/>
                <a:cs typeface="Segoe UI"/>
              </a:rPr>
              <a:t>Wiedervernässung von Mooren</a:t>
            </a:r>
            <a:endParaRPr/>
          </a:p>
        </p:txBody>
      </p:sp>
      <p:sp>
        <p:nvSpPr>
          <p:cNvPr id="357345656" name="Textfeld 54"/>
          <p:cNvSpPr txBox="1"/>
          <p:nvPr/>
        </p:nvSpPr>
        <p:spPr bwMode="auto">
          <a:xfrm>
            <a:off x="8868500" y="4458153"/>
            <a:ext cx="2889125" cy="193899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de-DE" sz="2400">
                <a:latin typeface="Posterama"/>
                <a:cs typeface="Segoe UI"/>
              </a:rPr>
              <a:t>Torfmoos</a:t>
            </a:r>
            <a:endParaRPr lang="de-DE" sz="2400"/>
          </a:p>
          <a:p>
            <a:pPr marL="342900" indent="-342900">
              <a:buFont typeface="Arial"/>
              <a:buChar char="•"/>
              <a:defRPr/>
            </a:pPr>
            <a:r>
              <a:rPr lang="de-DE" sz="2400">
                <a:latin typeface="Posterama"/>
                <a:cs typeface="Segoe UI"/>
              </a:rPr>
              <a:t>Schilf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de-DE" sz="2400">
                <a:latin typeface="Posterama"/>
                <a:cs typeface="Segoe UI"/>
              </a:rPr>
              <a:t>Wasserbüffel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de-DE" sz="2400">
                <a:latin typeface="Posterama"/>
                <a:cs typeface="Segoe UI"/>
              </a:rPr>
              <a:t>Erlen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de-DE" sz="2400">
                <a:latin typeface="Posterama"/>
                <a:cs typeface="Segoe UI"/>
              </a:rPr>
              <a:t>Rohrkolben</a:t>
            </a:r>
            <a:endParaRPr/>
          </a:p>
        </p:txBody>
      </p:sp>
      <p:sp>
        <p:nvSpPr>
          <p:cNvPr id="477179149" name="Pfeil: nach rechts 3"/>
          <p:cNvSpPr/>
          <p:nvPr/>
        </p:nvSpPr>
        <p:spPr bwMode="auto">
          <a:xfrm>
            <a:off x="3787105" y="2234235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32539446" name="Pfeil: nach rechts 6"/>
          <p:cNvSpPr/>
          <p:nvPr/>
        </p:nvSpPr>
        <p:spPr bwMode="auto">
          <a:xfrm rot="10800000">
            <a:off x="7871649" y="2229753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2291458" name="Textfeld 14"/>
          <p:cNvSpPr txBox="1"/>
          <p:nvPr/>
        </p:nvSpPr>
        <p:spPr bwMode="auto">
          <a:xfrm>
            <a:off x="7658469" y="1770632"/>
            <a:ext cx="121210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erschwert</a:t>
            </a:r>
            <a:endParaRPr/>
          </a:p>
        </p:txBody>
      </p:sp>
      <p:sp>
        <p:nvSpPr>
          <p:cNvPr id="67248118" name="Textfeld 15"/>
          <p:cNvSpPr txBox="1"/>
          <p:nvPr/>
        </p:nvSpPr>
        <p:spPr bwMode="auto">
          <a:xfrm>
            <a:off x="6251616" y="4620771"/>
            <a:ext cx="191807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Weiterverarbeitung</a:t>
            </a:r>
            <a:endParaRPr/>
          </a:p>
        </p:txBody>
      </p:sp>
      <p:sp>
        <p:nvSpPr>
          <p:cNvPr id="1872945884" name="Bogen 1"/>
          <p:cNvSpPr/>
          <p:nvPr/>
        </p:nvSpPr>
        <p:spPr bwMode="auto">
          <a:xfrm rot="8220000">
            <a:off x="7748675" y="2063000"/>
            <a:ext cx="858370" cy="824753"/>
          </a:xfrm>
          <a:prstGeom prst="arc">
            <a:avLst>
              <a:gd name="adj1" fmla="val 16200000"/>
              <a:gd name="adj2" fmla="val 0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de-DE" sz="2000" b="1">
              <a:solidFill>
                <a:srgbClr val="FFFFFF"/>
              </a:solidFill>
            </a:endParaRPr>
          </a:p>
        </p:txBody>
      </p:sp>
      <p:sp>
        <p:nvSpPr>
          <p:cNvPr id="1252756323" name="Pfeil: nach rechts 8"/>
          <p:cNvSpPr/>
          <p:nvPr/>
        </p:nvSpPr>
        <p:spPr bwMode="auto">
          <a:xfrm rot="-2339999">
            <a:off x="9800182" y="3383958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7377925" name="Pfeil: nach rechts 13"/>
          <p:cNvSpPr/>
          <p:nvPr/>
        </p:nvSpPr>
        <p:spPr bwMode="auto">
          <a:xfrm rot="13260000">
            <a:off x="5778390" y="3362667"/>
            <a:ext cx="528466" cy="1362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93715638" name="Pfeil: nach rechts 18"/>
          <p:cNvSpPr/>
          <p:nvPr/>
        </p:nvSpPr>
        <p:spPr bwMode="auto">
          <a:xfrm rot="10800000">
            <a:off x="6135859" y="5110784"/>
            <a:ext cx="2147715" cy="1474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57094656" name="Textfeld 20"/>
          <p:cNvSpPr txBox="1"/>
          <p:nvPr/>
        </p:nvSpPr>
        <p:spPr bwMode="auto">
          <a:xfrm>
            <a:off x="3491000" y="1771755"/>
            <a:ext cx="112245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ermöglicht</a:t>
            </a:r>
            <a:endParaRPr lang="de-DE" sz="1400">
              <a:solidFill>
                <a:srgbClr val="FFFFFF"/>
              </a:solidFill>
              <a:latin typeface="Posterama"/>
              <a:cs typeface="Posterama"/>
            </a:endParaRPr>
          </a:p>
        </p:txBody>
      </p:sp>
      <p:sp>
        <p:nvSpPr>
          <p:cNvPr id="2083335307" name="Textfeld 23"/>
          <p:cNvSpPr txBox="1"/>
          <p:nvPr/>
        </p:nvSpPr>
        <p:spPr bwMode="auto">
          <a:xfrm>
            <a:off x="4488325" y="3256531"/>
            <a:ext cx="121210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ermöglicht</a:t>
            </a:r>
            <a:endParaRPr/>
          </a:p>
        </p:txBody>
      </p:sp>
      <p:sp>
        <p:nvSpPr>
          <p:cNvPr id="592790688" name="Textfeld 28"/>
          <p:cNvSpPr txBox="1"/>
          <p:nvPr/>
        </p:nvSpPr>
        <p:spPr bwMode="auto">
          <a:xfrm>
            <a:off x="10445372" y="3274461"/>
            <a:ext cx="121210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ermöglicht</a:t>
            </a:r>
            <a:endParaRPr/>
          </a:p>
        </p:txBody>
      </p:sp>
      <p:sp>
        <p:nvSpPr>
          <p:cNvPr id="271753322" name="Textfeld 30"/>
          <p:cNvSpPr txBox="1"/>
          <p:nvPr/>
        </p:nvSpPr>
        <p:spPr bwMode="auto">
          <a:xfrm>
            <a:off x="10463301" y="3807861"/>
            <a:ext cx="121210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z.B.</a:t>
            </a:r>
            <a:endParaRPr/>
          </a:p>
        </p:txBody>
      </p:sp>
      <p:sp>
        <p:nvSpPr>
          <p:cNvPr id="1600291832" name="Pfeil: nach rechts 33"/>
          <p:cNvSpPr/>
          <p:nvPr/>
        </p:nvSpPr>
        <p:spPr bwMode="auto">
          <a:xfrm rot="5400000">
            <a:off x="10200797" y="3812581"/>
            <a:ext cx="281936" cy="22033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01641907" name="Rechteck 35"/>
          <p:cNvSpPr/>
          <p:nvPr/>
        </p:nvSpPr>
        <p:spPr bwMode="auto">
          <a:xfrm rot="5400000">
            <a:off x="10048128" y="3568829"/>
            <a:ext cx="79562" cy="510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3350658" name="Gleichschenkliges Dreieck 36"/>
          <p:cNvSpPr/>
          <p:nvPr/>
        </p:nvSpPr>
        <p:spPr bwMode="auto">
          <a:xfrm rot="19020000">
            <a:off x="7807746" y="2729106"/>
            <a:ext cx="132367" cy="6759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91424278" name="Gleichschenkliges Dreieck 37"/>
          <p:cNvSpPr/>
          <p:nvPr/>
        </p:nvSpPr>
        <p:spPr bwMode="auto">
          <a:xfrm rot="2759999">
            <a:off x="8401657" y="2729105"/>
            <a:ext cx="132367" cy="6759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47785276" name="Pfeil: nach rechts 39"/>
          <p:cNvSpPr/>
          <p:nvPr/>
        </p:nvSpPr>
        <p:spPr bwMode="auto">
          <a:xfrm rot="5400000">
            <a:off x="8070000" y="2953648"/>
            <a:ext cx="225899" cy="12509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98397648" name="Textfeld 41"/>
          <p:cNvSpPr txBox="1"/>
          <p:nvPr/>
        </p:nvSpPr>
        <p:spPr bwMode="auto">
          <a:xfrm>
            <a:off x="7726823" y="2404887"/>
            <a:ext cx="90954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Konflikt</a:t>
            </a:r>
            <a:endParaRPr/>
          </a:p>
        </p:txBody>
      </p:sp>
      <p:sp>
        <p:nvSpPr>
          <p:cNvPr id="670197502" name="Textfeld 45"/>
          <p:cNvSpPr txBox="1"/>
          <p:nvPr/>
        </p:nvSpPr>
        <p:spPr bwMode="auto">
          <a:xfrm>
            <a:off x="8265826" y="2927081"/>
            <a:ext cx="90954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1400" b="1">
                <a:solidFill>
                  <a:srgbClr val="FFFFFF"/>
                </a:solidFill>
                <a:latin typeface="Posterama"/>
                <a:cs typeface="Posterama"/>
              </a:rPr>
              <a:t>Lösung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8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99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7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0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49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0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30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53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3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4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42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3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8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19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62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79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64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29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75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4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98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71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4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38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3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33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7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79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998973" grpId="0" animBg="1"/>
      <p:bldP spid="461840254" grpId="0" animBg="1"/>
      <p:bldP spid="1442338130" grpId="0" animBg="1"/>
      <p:bldP spid="1391790448" grpId="0" animBg="1"/>
      <p:bldP spid="1534305453" grpId="0" animBg="1"/>
      <p:bldP spid="376984267" grpId="0" animBg="1"/>
      <p:bldP spid="284884266" grpId="0"/>
      <p:bldP spid="1046495536" grpId="0"/>
      <p:bldP spid="1591385233" grpId="0"/>
      <p:bldP spid="1080623853" grpId="0"/>
      <p:bldP spid="1652029395" grpId="0"/>
      <p:bldP spid="357345656" grpId="0"/>
      <p:bldP spid="477179149" grpId="0" animBg="1"/>
      <p:bldP spid="1732539446" grpId="0" animBg="1"/>
      <p:bldP spid="182291458" grpId="0"/>
      <p:bldP spid="67248118" grpId="0"/>
      <p:bldP spid="1872945884" grpId="0" animBg="1"/>
      <p:bldP spid="1252756323" grpId="0" animBg="1"/>
      <p:bldP spid="297377925" grpId="0" animBg="1"/>
      <p:bldP spid="1993715638" grpId="0" animBg="1"/>
      <p:bldP spid="1357094656" grpId="0"/>
      <p:bldP spid="2083335307" grpId="0"/>
      <p:bldP spid="592790688" grpId="0"/>
      <p:bldP spid="271753322" grpId="0"/>
      <p:bldP spid="1600291832" grpId="0" animBg="1"/>
      <p:bldP spid="801641907" grpId="0" animBg="1"/>
      <p:bldP spid="293350658" grpId="0" animBg="1"/>
      <p:bldP spid="491424278" grpId="0" animBg="1"/>
      <p:bldP spid="1747785276" grpId="0" animBg="1"/>
      <p:bldP spid="498397648" grpId="0"/>
      <p:bldP spid="6701975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4522419" name="Textfeld 38"/>
          <p:cNvSpPr txBox="1"/>
          <p:nvPr/>
        </p:nvSpPr>
        <p:spPr bwMode="auto">
          <a:xfrm>
            <a:off x="451944" y="5629078"/>
            <a:ext cx="8555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de-DE" sz="1800" b="0" i="0" u="none" strike="noStrike">
                <a:solidFill>
                  <a:srgbClr val="DFFFA8"/>
                </a:solidFill>
                <a:latin typeface="Posterama"/>
              </a:rPr>
              <a:t>Dieses Material steht unter der Creative Commons Lizenz </a:t>
            </a:r>
            <a:r>
              <a:rPr lang="de-DE" u="sng">
                <a:solidFill>
                  <a:srgbClr val="DFFFA8"/>
                </a:solidFill>
                <a:latin typeface="Posterama"/>
                <a:hlinkClick r:id="rId3" tooltip=""/>
              </a:rPr>
              <a:t>CC BY 4.0</a:t>
            </a:r>
            <a:r>
              <a:rPr lang="de-DE" sz="1800" b="0" i="0">
                <a:latin typeface="Posterama"/>
              </a:rPr>
              <a:t>​</a:t>
            </a:r>
            <a:endParaRPr lang="de-DE" b="0" i="0"/>
          </a:p>
          <a:p>
            <a:pPr algn="l" rtl="0">
              <a:defRPr/>
            </a:pPr>
            <a:r>
              <a:rPr lang="de-DE" sz="1800" b="0" i="0" u="none" strike="noStrike">
                <a:solidFill>
                  <a:srgbClr val="DFFFA8"/>
                </a:solidFill>
                <a:latin typeface="Posterama"/>
              </a:rPr>
              <a:t>Text: Felix Klimm, Illustrationen: Leonie Arndt </a:t>
            </a:r>
            <a:endParaRPr lang="en-US" b="0" i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72478395" name="Grafik 1" descr="Ein Bild, das Karte, Text, Atlas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200" t="12217" r="-200" b="7540"/>
          <a:stretch/>
        </p:blipFill>
        <p:spPr bwMode="auto">
          <a:xfrm>
            <a:off x="571325" y="484117"/>
            <a:ext cx="11044429" cy="5888248"/>
          </a:xfrm>
          <a:custGeom>
            <a:avLst/>
            <a:gdLst/>
            <a:ahLst/>
            <a:cxnLst/>
            <a:rect l="l" t="t" r="r" b="b"/>
            <a:pathLst>
              <a:path w="10630858" h="5869478" fill="norm" stroke="1" extrusionOk="0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  <p:sp>
        <p:nvSpPr>
          <p:cNvPr id="1234724827" name="Textfeld 3"/>
          <p:cNvSpPr txBox="1"/>
          <p:nvPr/>
        </p:nvSpPr>
        <p:spPr bwMode="auto">
          <a:xfrm>
            <a:off x="11255780" y="6312811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tx1">
                    <a:lumMod val="95000"/>
                    <a:lumOff val="5000"/>
                  </a:schemeClr>
                </a:solidFill>
                <a:latin typeface="Posterama"/>
                <a:cs typeface="Posterama"/>
              </a:rPr>
              <a:t>​ 5</a:t>
            </a:r>
            <a:endParaRPr/>
          </a:p>
        </p:txBody>
      </p:sp>
      <p:pic>
        <p:nvPicPr>
          <p:cNvPr id="626740132" name="Grafik 10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0" y="2695224"/>
            <a:ext cx="4162776" cy="4162776"/>
          </a:xfrm>
          <a:prstGeom prst="rect">
            <a:avLst/>
          </a:prstGeom>
        </p:spPr>
      </p:pic>
      <p:sp>
        <p:nvSpPr>
          <p:cNvPr id="1352376421" name="Textfeld 2"/>
          <p:cNvSpPr txBox="1"/>
          <p:nvPr/>
        </p:nvSpPr>
        <p:spPr bwMode="auto">
          <a:xfrm>
            <a:off x="8278034" y="4879539"/>
            <a:ext cx="2625537" cy="57888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 sz="2800">
                <a:solidFill>
                  <a:schemeClr val="tx1"/>
                </a:solidFill>
                <a:latin typeface="Posterama"/>
                <a:cs typeface="Posterama"/>
              </a:rPr>
              <a:t>Ferdinandshof</a:t>
            </a:r>
            <a:endParaRPr lang="de-DE" sz="2800">
              <a:solidFill>
                <a:schemeClr val="tx1"/>
              </a:solidFill>
              <a:latin typeface="Posterama"/>
              <a:cs typeface="Postera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26405396" name="Grafik 1" descr="Ein Bild, das Karte, Text, Diagramm, Reihe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0" t="8758" r="0" b="8757"/>
          <a:stretch/>
        </p:blipFill>
        <p:spPr bwMode="auto">
          <a:xfrm>
            <a:off x="578008" y="484117"/>
            <a:ext cx="11044429" cy="5888248"/>
          </a:xfrm>
          <a:custGeom>
            <a:avLst/>
            <a:gdLst/>
            <a:ahLst/>
            <a:cxnLst/>
            <a:rect l="l" t="t" r="r" b="b"/>
            <a:pathLst>
              <a:path w="10630858" h="5869478" fill="norm" stroke="1" extrusionOk="0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  <p:sp>
        <p:nvSpPr>
          <p:cNvPr id="1521772577" name="Textfeld 3"/>
          <p:cNvSpPr txBox="1"/>
          <p:nvPr/>
        </p:nvSpPr>
        <p:spPr bwMode="auto">
          <a:xfrm>
            <a:off x="11255780" y="6312811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tx1">
                    <a:lumMod val="95000"/>
                    <a:lumOff val="5000"/>
                  </a:schemeClr>
                </a:solidFill>
                <a:latin typeface="Posterama"/>
                <a:cs typeface="Posterama"/>
              </a:rPr>
              <a:t>​ 6</a:t>
            </a:r>
            <a:endParaRPr/>
          </a:p>
        </p:txBody>
      </p:sp>
      <p:sp>
        <p:nvSpPr>
          <p:cNvPr id="1368150257" name="Textfeld 4"/>
          <p:cNvSpPr txBox="1"/>
          <p:nvPr/>
        </p:nvSpPr>
        <p:spPr bwMode="auto">
          <a:xfrm>
            <a:off x="7927272" y="1136063"/>
            <a:ext cx="2964203" cy="10556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Posterama"/>
                <a:cs typeface="Posterama"/>
              </a:rPr>
              <a:t>Ueckermünde Heide</a:t>
            </a:r>
            <a:endParaRPr lang="de-DE"/>
          </a:p>
        </p:txBody>
      </p:sp>
      <p:sp>
        <p:nvSpPr>
          <p:cNvPr id="1339730728" name="Textfeld 5"/>
          <p:cNvSpPr txBox="1"/>
          <p:nvPr/>
        </p:nvSpPr>
        <p:spPr bwMode="auto">
          <a:xfrm>
            <a:off x="742699" y="1934348"/>
            <a:ext cx="2964203" cy="10556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Posterama"/>
                <a:cs typeface="Posterama"/>
              </a:rPr>
              <a:t>Friedländer Große Wiese</a:t>
            </a:r>
            <a:endParaRPr/>
          </a:p>
        </p:txBody>
      </p:sp>
      <p:pic>
        <p:nvPicPr>
          <p:cNvPr id="1995078571" name="Freihand 9"/>
          <p:cNvPicPr/>
          <p:nvPr/>
        </p:nvPicPr>
        <p:blipFill rotWithShape="1">
          <a:blip r:embed="rId4"/>
          <a:stretch/>
        </p:blipFill>
        <p:spPr bwMode="auto">
          <a:xfrm>
            <a:off x="3091922" y="2885942"/>
            <a:ext cx="313316" cy="117698"/>
          </a:xfrm>
          <a:prstGeom prst="rect">
            <a:avLst/>
          </a:prstGeom>
        </p:spPr>
      </p:pic>
      <p:pic>
        <p:nvPicPr>
          <p:cNvPr id="955301677" name="Freihand 16"/>
          <p:cNvPicPr/>
          <p:nvPr/>
        </p:nvPicPr>
        <p:blipFill rotWithShape="1">
          <a:blip r:embed="rId5"/>
          <a:stretch/>
        </p:blipFill>
        <p:spPr bwMode="auto">
          <a:xfrm>
            <a:off x="3038777" y="2879311"/>
            <a:ext cx="370404" cy="124917"/>
          </a:xfrm>
          <a:prstGeom prst="rect">
            <a:avLst/>
          </a:prstGeom>
        </p:spPr>
      </p:pic>
      <p:pic>
        <p:nvPicPr>
          <p:cNvPr id="798740195" name="Freihand 17"/>
          <p:cNvPicPr/>
          <p:nvPr/>
        </p:nvPicPr>
        <p:blipFill rotWithShape="1">
          <a:blip r:embed="rId6"/>
          <a:stretch/>
        </p:blipFill>
        <p:spPr bwMode="auto">
          <a:xfrm>
            <a:off x="3037808" y="2986248"/>
            <a:ext cx="312856" cy="207596"/>
          </a:xfrm>
          <a:prstGeom prst="rect">
            <a:avLst/>
          </a:prstGeom>
        </p:spPr>
      </p:pic>
      <p:pic>
        <p:nvPicPr>
          <p:cNvPr id="713421016" name="Freihand 20"/>
          <p:cNvPicPr/>
          <p:nvPr/>
        </p:nvPicPr>
        <p:blipFill rotWithShape="1">
          <a:blip r:embed="rId7"/>
          <a:stretch/>
        </p:blipFill>
        <p:spPr bwMode="auto">
          <a:xfrm>
            <a:off x="3047552" y="2868940"/>
            <a:ext cx="366097" cy="12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26336399" name="Grafik 1" descr="Ein Bild, das Karte, Text, Diagramm, Reihe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0" t="1952" r="0" b="1951"/>
          <a:stretch/>
        </p:blipFill>
        <p:spPr bwMode="auto">
          <a:xfrm>
            <a:off x="578008" y="484117"/>
            <a:ext cx="11044429" cy="5888248"/>
          </a:xfrm>
          <a:custGeom>
            <a:avLst/>
            <a:gdLst/>
            <a:ahLst/>
            <a:cxnLst/>
            <a:rect l="l" t="t" r="r" b="b"/>
            <a:pathLst>
              <a:path w="10630858" h="5869478" fill="norm" stroke="1" extrusionOk="0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  <p:sp>
        <p:nvSpPr>
          <p:cNvPr id="649156473" name="Textfeld 3"/>
          <p:cNvSpPr txBox="1"/>
          <p:nvPr/>
        </p:nvSpPr>
        <p:spPr bwMode="auto">
          <a:xfrm>
            <a:off x="11255780" y="6312811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tx1">
                    <a:lumMod val="95000"/>
                    <a:lumOff val="5000"/>
                  </a:schemeClr>
                </a:solidFill>
                <a:latin typeface="Posterama"/>
                <a:cs typeface="Posterama"/>
              </a:rPr>
              <a:t>​ 7</a:t>
            </a:r>
            <a:endParaRPr/>
          </a:p>
        </p:txBody>
      </p:sp>
      <p:sp>
        <p:nvSpPr>
          <p:cNvPr id="1419197549" name="Textfeld 4"/>
          <p:cNvSpPr txBox="1"/>
          <p:nvPr/>
        </p:nvSpPr>
        <p:spPr bwMode="auto">
          <a:xfrm>
            <a:off x="4946988" y="4292730"/>
            <a:ext cx="6398152" cy="10556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Posterama"/>
                <a:cs typeface="Posterama"/>
              </a:rPr>
              <a:t>Grabensystem zur Entwässerung der Friedländer Großen Wiese</a:t>
            </a:r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67277600" name="Grafik 1" descr="Ein Bild, das Zeichnung, Entwurf, Mobiliar, Kinderkunst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0" t="15937" r="0" b="15936"/>
          <a:stretch/>
        </p:blipFill>
        <p:spPr bwMode="auto">
          <a:xfrm>
            <a:off x="516437" y="372743"/>
            <a:ext cx="6349278" cy="5904395"/>
          </a:xfrm>
          <a:custGeom>
            <a:avLst/>
            <a:gdLst/>
            <a:ahLst/>
            <a:cxnLst/>
            <a:rect l="l" t="t" r="r" b="b"/>
            <a:pathLst>
              <a:path w="10630858" h="5869478" fill="norm" stroke="1" extrusionOk="0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  <p:sp>
        <p:nvSpPr>
          <p:cNvPr id="559816396" name="Textfeld 3"/>
          <p:cNvSpPr txBox="1"/>
          <p:nvPr/>
        </p:nvSpPr>
        <p:spPr bwMode="auto">
          <a:xfrm>
            <a:off x="11255780" y="6312811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tx1">
                    <a:lumMod val="95000"/>
                    <a:lumOff val="5000"/>
                  </a:schemeClr>
                </a:solidFill>
                <a:latin typeface="Posterama"/>
                <a:cs typeface="Posterama"/>
              </a:rPr>
              <a:t>​ 8</a:t>
            </a:r>
            <a:endParaRPr/>
          </a:p>
        </p:txBody>
      </p:sp>
      <p:pic>
        <p:nvPicPr>
          <p:cNvPr id="1373518361" name="Grafik 4" descr="Ein Bild, das Text, Entwurf, weiß, Design enthält.&#10;&#10;KI-generierte Inhalte können fehlerhaft sein."/>
          <p:cNvPicPr>
            <a:picLocks noChangeAspect="1"/>
          </p:cNvPicPr>
          <p:nvPr/>
        </p:nvPicPr>
        <p:blipFill rotWithShape="1">
          <a:blip r:embed="rId4"/>
          <a:srcRect l="-2916" t="-2124" r="1584" b="4424"/>
          <a:stretch/>
        </p:blipFill>
        <p:spPr bwMode="auto">
          <a:xfrm>
            <a:off x="7003471" y="2404435"/>
            <a:ext cx="4876031" cy="3011247"/>
          </a:xfrm>
          <a:prstGeom prst="rect">
            <a:avLst/>
          </a:prstGeom>
        </p:spPr>
      </p:pic>
      <p:pic>
        <p:nvPicPr>
          <p:cNvPr id="2022231143" name="Grafik 7" descr="Ein Bild, das Entwurf, Schwarzweiß enthält.&#10;&#10;KI-generierte Inhalte können fehlerhaft sein.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 rot="-10800000" flipV="1">
            <a:off x="7543202" y="1164665"/>
            <a:ext cx="1247928" cy="93143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28089335" name="Grafik 1" descr="Ein Bild, das Kleidung, Menschliches Gesicht, Zeichnung, Entwurf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0" t="7882" r="0" b="7882"/>
          <a:stretch/>
        </p:blipFill>
        <p:spPr bwMode="auto">
          <a:xfrm>
            <a:off x="570866" y="493695"/>
            <a:ext cx="11044429" cy="5873608"/>
          </a:xfrm>
          <a:custGeom>
            <a:avLst/>
            <a:gdLst/>
            <a:ahLst/>
            <a:cxnLst/>
            <a:rect l="l" t="t" r="r" b="b"/>
            <a:pathLst>
              <a:path w="10630858" h="5869478" fill="norm" stroke="1" extrusionOk="0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  <p:sp>
        <p:nvSpPr>
          <p:cNvPr id="179490350" name="Textfeld 3"/>
          <p:cNvSpPr txBox="1"/>
          <p:nvPr/>
        </p:nvSpPr>
        <p:spPr bwMode="auto">
          <a:xfrm>
            <a:off x="11255780" y="6312811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tx1">
                    <a:lumMod val="95000"/>
                    <a:lumOff val="5000"/>
                  </a:schemeClr>
                </a:solidFill>
                <a:latin typeface="Posterama"/>
                <a:cs typeface="Posterama"/>
              </a:rPr>
              <a:t>​ 9</a:t>
            </a:r>
            <a:endParaRPr/>
          </a:p>
        </p:txBody>
      </p:sp>
      <p:pic>
        <p:nvPicPr>
          <p:cNvPr id="297578316" name="Grafik 6" descr="Ein Bild, das Handschrift, Schrift, Grafiken, Schwarzweiß enthält.&#10;&#10;KI-generierte Inhalte können fehlerhaft sein.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 rot="1799999">
            <a:off x="5950156" y="2408791"/>
            <a:ext cx="2897381" cy="2929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145489531" name="Rectangle 28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6746912" name="Rectangle 30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54190501" name="Grafik 5" descr="Ein Bild, das Menschliches Gesicht, Kleidung, Zeichnung, Entwurf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11227" t="9444" r="14968" b="-9549"/>
          <a:stretch/>
        </p:blipFill>
        <p:spPr bwMode="auto">
          <a:xfrm>
            <a:off x="6162719" y="-5713"/>
            <a:ext cx="6097271" cy="6865192"/>
          </a:xfrm>
          <a:custGeom>
            <a:avLst/>
            <a:gdLst/>
            <a:ahLst/>
            <a:cxnLst/>
            <a:rect l="l" t="t" r="r" b="b"/>
            <a:pathLst>
              <a:path w="6095999" h="6858000" fill="norm" stroke="1" extrusionOk="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1031009870" name="Textfeld 19"/>
          <p:cNvSpPr txBox="1"/>
          <p:nvPr/>
        </p:nvSpPr>
        <p:spPr bwMode="auto">
          <a:xfrm>
            <a:off x="459450" y="5642057"/>
            <a:ext cx="6931319" cy="75221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/>
            <a:normAutofit fontScale="925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Posterama"/>
                <a:ea typeface="Arial"/>
                <a:cs typeface="Posterama"/>
              </a:rPr>
              <a:t>Junge,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Aptos Display"/>
                <a:ea typeface="Arial"/>
                <a:cs typeface="Arial"/>
              </a:rPr>
              <a:t>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Posterama"/>
                <a:ea typeface="Arial"/>
                <a:cs typeface="Posterama"/>
              </a:rPr>
              <a:t>ich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Aptos Display"/>
                <a:ea typeface="Arial"/>
                <a:cs typeface="Arial"/>
              </a:rPr>
              <a:t>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Posterama"/>
                <a:ea typeface="Arial"/>
                <a:cs typeface="Posterama"/>
              </a:rPr>
              <a:t>will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Aptos Display"/>
                <a:ea typeface="Arial"/>
                <a:cs typeface="Arial"/>
              </a:rPr>
              <a:t>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Posterama"/>
                <a:ea typeface="Arial"/>
                <a:cs typeface="Posterama"/>
              </a:rPr>
              <a:t>dir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Aptos Display"/>
                <a:ea typeface="Arial"/>
                <a:cs typeface="Arial"/>
              </a:rPr>
              <a:t>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Posterama"/>
                <a:ea typeface="Arial"/>
                <a:cs typeface="Posterama"/>
              </a:rPr>
              <a:t>mal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Aptos Display"/>
                <a:ea typeface="Arial"/>
                <a:cs typeface="Arial"/>
              </a:rPr>
              <a:t>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Posterama"/>
                <a:ea typeface="Arial"/>
                <a:cs typeface="Posterama"/>
              </a:rPr>
              <a:t>etwas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Aptos Display"/>
                <a:ea typeface="Arial"/>
                <a:cs typeface="Arial"/>
              </a:rPr>
              <a:t>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Posterama"/>
                <a:ea typeface="Arial"/>
                <a:cs typeface="Posterama"/>
              </a:rPr>
              <a:t>sagen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Posterama"/>
                <a:ea typeface="Arial"/>
                <a:cs typeface="Posterama"/>
              </a:rPr>
              <a:t>!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  <a:latin typeface="Aptos Display"/>
              <a:ea typeface="Arial"/>
              <a:cs typeface="Posterama"/>
            </a:endParaRPr>
          </a:p>
        </p:txBody>
      </p:sp>
      <p:pic>
        <p:nvPicPr>
          <p:cNvPr id="1773124160" name="Grafik 8" descr="Ein Bild, das draußen, Person, Gelände, Himmel enthält.&#10;&#10;KI-generierte Inhalte können fehlerhaft sein."/>
          <p:cNvPicPr>
            <a:picLocks noChangeAspect="1"/>
          </p:cNvPicPr>
          <p:nvPr/>
        </p:nvPicPr>
        <p:blipFill rotWithShape="1">
          <a:blip r:embed="rId4"/>
          <a:srcRect l="7371" t="0" r="1438" b="-1"/>
          <a:stretch/>
        </p:blipFill>
        <p:spPr bwMode="auto"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 fill="norm" stroke="1" extrusionOk="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  <p:sp>
        <p:nvSpPr>
          <p:cNvPr id="889408146" name="Textfeld 3"/>
          <p:cNvSpPr txBox="1"/>
          <p:nvPr/>
        </p:nvSpPr>
        <p:spPr bwMode="auto">
          <a:xfrm>
            <a:off x="11462425" y="6209489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de-DE">
                <a:latin typeface="Posterama"/>
                <a:cs typeface="Posterama"/>
              </a:rPr>
              <a:t>10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464151845" name="Rectangle 31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10303896" name="Grafik 1" descr="Ein Bild, das Entwurf, Menschliches Gesicht, Zeichnung, Brille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rcRect l="-639" t="23938" r="703" b="32953"/>
          <a:stretch/>
        </p:blipFill>
        <p:spPr bwMode="auto">
          <a:xfrm>
            <a:off x="577637" y="600422"/>
            <a:ext cx="11029685" cy="5873961"/>
          </a:xfrm>
          <a:custGeom>
            <a:avLst/>
            <a:gdLst/>
            <a:ahLst/>
            <a:cxnLst/>
            <a:rect l="l" t="t" r="r" b="b"/>
            <a:pathLst>
              <a:path w="10630858" h="5869478" fill="norm" stroke="1" extrusionOk="0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  <p:sp>
        <p:nvSpPr>
          <p:cNvPr id="1511086967" name="Textfeld 3"/>
          <p:cNvSpPr txBox="1"/>
          <p:nvPr/>
        </p:nvSpPr>
        <p:spPr bwMode="auto">
          <a:xfrm>
            <a:off x="8586553" y="3540523"/>
            <a:ext cx="3762934" cy="85129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4400">
                <a:solidFill>
                  <a:schemeClr val="tx1"/>
                </a:solidFill>
                <a:latin typeface="Posterama"/>
                <a:cs typeface="Posterama"/>
              </a:rPr>
              <a:t>Paludi</a:t>
            </a:r>
            <a:r>
              <a:rPr lang="de-DE" sz="4400">
                <a:solidFill>
                  <a:schemeClr val="tx1"/>
                </a:solidFill>
                <a:latin typeface="Posterama"/>
                <a:cs typeface="Posterama"/>
              </a:rPr>
              <a:t> … ?</a:t>
            </a:r>
            <a:endParaRPr/>
          </a:p>
        </p:txBody>
      </p:sp>
      <p:sp>
        <p:nvSpPr>
          <p:cNvPr id="223767499" name="Textfeld 4"/>
          <p:cNvSpPr txBox="1"/>
          <p:nvPr/>
        </p:nvSpPr>
        <p:spPr bwMode="auto">
          <a:xfrm>
            <a:off x="11462425" y="6209489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de-DE">
                <a:latin typeface="Posterama"/>
                <a:cs typeface="Posterama"/>
              </a:rPr>
              <a:t>11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8072150" name="Textfeld 4"/>
          <p:cNvSpPr txBox="1"/>
          <p:nvPr/>
        </p:nvSpPr>
        <p:spPr bwMode="auto">
          <a:xfrm>
            <a:off x="11462425" y="6209489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12</a:t>
            </a:r>
            <a:endParaRPr/>
          </a:p>
        </p:txBody>
      </p:sp>
      <p:sp>
        <p:nvSpPr>
          <p:cNvPr id="18694382" name="Rechteck: abgerundete Ecken 9"/>
          <p:cNvSpPr/>
          <p:nvPr/>
        </p:nvSpPr>
        <p:spPr bwMode="auto">
          <a:xfrm>
            <a:off x="10556521" y="322235"/>
            <a:ext cx="1946382" cy="5797403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6684228" name="Rechteck: abgerundete Ecken 10"/>
          <p:cNvSpPr/>
          <p:nvPr/>
        </p:nvSpPr>
        <p:spPr bwMode="auto">
          <a:xfrm>
            <a:off x="6363665" y="625270"/>
            <a:ext cx="5581502" cy="1618127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14926207" name="Textfeld 1"/>
          <p:cNvSpPr txBox="1"/>
          <p:nvPr/>
        </p:nvSpPr>
        <p:spPr bwMode="auto">
          <a:xfrm>
            <a:off x="6550634" y="401410"/>
            <a:ext cx="5531557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de-DE" sz="2400">
                <a:latin typeface="Posterama"/>
                <a:cs typeface="Segoe UI"/>
              </a:rPr>
              <a:t>Du kannst die Entstehung von Mooren und die Speicherung von Kohlenstoff in Mooren erklären.</a:t>
            </a:r>
            <a:endParaRPr/>
          </a:p>
        </p:txBody>
      </p:sp>
      <p:sp>
        <p:nvSpPr>
          <p:cNvPr id="617336534" name="Rechteck: abgerundete Ecken 12"/>
          <p:cNvSpPr/>
          <p:nvPr/>
        </p:nvSpPr>
        <p:spPr bwMode="auto">
          <a:xfrm>
            <a:off x="6357245" y="4810230"/>
            <a:ext cx="5587272" cy="1068252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04742638" name="Textfeld 6"/>
          <p:cNvSpPr txBox="1"/>
          <p:nvPr/>
        </p:nvSpPr>
        <p:spPr bwMode="auto">
          <a:xfrm>
            <a:off x="6552361" y="4507681"/>
            <a:ext cx="5322710" cy="1261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de-DE" sz="2400">
                <a:latin typeface="Posterama"/>
                <a:cs typeface="Segoe UI"/>
              </a:rPr>
              <a:t>Du kannst den Begriff </a:t>
            </a:r>
            <a:r>
              <a:rPr lang="de-DE" sz="2400">
                <a:latin typeface="Posterama"/>
                <a:cs typeface="Segoe UI"/>
              </a:rPr>
              <a:t>Paludikultur</a:t>
            </a:r>
            <a:r>
              <a:rPr lang="de-DE" sz="2400">
                <a:latin typeface="Posterama"/>
                <a:cs typeface="Segoe UI"/>
              </a:rPr>
              <a:t> erklären. </a:t>
            </a:r>
            <a:endParaRPr/>
          </a:p>
        </p:txBody>
      </p:sp>
      <p:sp>
        <p:nvSpPr>
          <p:cNvPr id="215828809" name="Rechteck: abgerundete Ecken 11"/>
          <p:cNvSpPr/>
          <p:nvPr/>
        </p:nvSpPr>
        <p:spPr bwMode="auto">
          <a:xfrm>
            <a:off x="6363665" y="2361693"/>
            <a:ext cx="5581628" cy="2341323"/>
          </a:xfrm>
          <a:prstGeom prst="roundRect">
            <a:avLst>
              <a:gd name="adj" fmla="val 16667"/>
            </a:avLst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94763894" name="Textfeld 3"/>
          <p:cNvSpPr txBox="1"/>
          <p:nvPr/>
        </p:nvSpPr>
        <p:spPr bwMode="auto">
          <a:xfrm>
            <a:off x="6553626" y="2140015"/>
            <a:ext cx="5238042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latin typeface="Posterama"/>
              <a:cs typeface="Segoe UI"/>
            </a:endParaRPr>
          </a:p>
          <a:p>
            <a:pPr>
              <a:defRPr/>
            </a:pPr>
            <a:r>
              <a:rPr lang="en-US" sz="2400">
                <a:latin typeface="Posterama"/>
                <a:cs typeface="Posterama"/>
              </a:rPr>
              <a:t>Du </a:t>
            </a:r>
            <a:r>
              <a:rPr lang="en-US" sz="2400">
                <a:latin typeface="Posterama"/>
                <a:cs typeface="Posterama"/>
              </a:rPr>
              <a:t>kannst</a:t>
            </a:r>
            <a:r>
              <a:rPr lang="en-US" sz="2400">
                <a:latin typeface="Posterama"/>
                <a:cs typeface="Posterama"/>
              </a:rPr>
              <a:t> die </a:t>
            </a:r>
            <a:r>
              <a:rPr lang="en-US" sz="2400">
                <a:latin typeface="Posterama"/>
                <a:cs typeface="Posterama"/>
              </a:rPr>
              <a:t>Zusammenhänge</a:t>
            </a:r>
            <a:r>
              <a:rPr lang="en-US" sz="2400">
                <a:latin typeface="Posterama"/>
                <a:cs typeface="Posterama"/>
              </a:rPr>
              <a:t> </a:t>
            </a:r>
            <a:r>
              <a:rPr lang="en-US" sz="2400">
                <a:latin typeface="Posterama"/>
                <a:cs typeface="Posterama"/>
              </a:rPr>
              <a:t>zwischen</a:t>
            </a:r>
            <a:r>
              <a:rPr lang="en-US" sz="2400">
                <a:latin typeface="Posterama"/>
                <a:cs typeface="Posterama"/>
              </a:rPr>
              <a:t> dem Klima </a:t>
            </a:r>
            <a:r>
              <a:rPr lang="en-US" sz="2400">
                <a:latin typeface="Posterama"/>
                <a:cs typeface="Posterama"/>
              </a:rPr>
              <a:t>sowie</a:t>
            </a:r>
            <a:r>
              <a:rPr lang="en-US" sz="2400">
                <a:latin typeface="Posterama"/>
                <a:cs typeface="Posterama"/>
              </a:rPr>
              <a:t> der </a:t>
            </a:r>
            <a:r>
              <a:rPr lang="en-US" sz="2400">
                <a:latin typeface="Posterama"/>
                <a:cs typeface="Posterama"/>
              </a:rPr>
              <a:t>Trockenlegung</a:t>
            </a:r>
            <a:r>
              <a:rPr lang="en-US" sz="2400">
                <a:latin typeface="Posterama"/>
                <a:cs typeface="Posterama"/>
              </a:rPr>
              <a:t> und </a:t>
            </a:r>
            <a:r>
              <a:rPr lang="en-US" sz="2400">
                <a:latin typeface="Posterama"/>
                <a:cs typeface="Posterama"/>
              </a:rPr>
              <a:t>Wiedervernässung</a:t>
            </a:r>
            <a:r>
              <a:rPr lang="en-US" sz="2400">
                <a:latin typeface="Posterama"/>
                <a:cs typeface="Posterama"/>
              </a:rPr>
              <a:t> von Mooren </a:t>
            </a:r>
            <a:r>
              <a:rPr lang="en-US" sz="2400">
                <a:latin typeface="Posterama"/>
                <a:cs typeface="Posterama"/>
              </a:rPr>
              <a:t>erklären</a:t>
            </a:r>
            <a:r>
              <a:rPr lang="en-US" sz="2400">
                <a:latin typeface="Posterama"/>
                <a:cs typeface="Posterama"/>
              </a:rPr>
              <a:t>. </a:t>
            </a:r>
            <a:endParaRPr/>
          </a:p>
        </p:txBody>
      </p:sp>
      <p:sp>
        <p:nvSpPr>
          <p:cNvPr id="1534339356" name="Flussdiagramm: Verbinder 15"/>
          <p:cNvSpPr/>
          <p:nvPr/>
        </p:nvSpPr>
        <p:spPr bwMode="auto">
          <a:xfrm>
            <a:off x="5577766" y="3251384"/>
            <a:ext cx="575733" cy="553155"/>
          </a:xfrm>
          <a:prstGeom prst="flowChartConnector">
            <a:avLst/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24331269" name="Flussdiagramm: Verbinder 23"/>
          <p:cNvSpPr/>
          <p:nvPr/>
        </p:nvSpPr>
        <p:spPr bwMode="auto">
          <a:xfrm>
            <a:off x="5569784" y="1154646"/>
            <a:ext cx="575733" cy="553155"/>
          </a:xfrm>
          <a:prstGeom prst="flowChartConnector">
            <a:avLst/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80843617" name="Textfeld 19"/>
          <p:cNvSpPr txBox="1"/>
          <p:nvPr/>
        </p:nvSpPr>
        <p:spPr bwMode="auto">
          <a:xfrm>
            <a:off x="5717448" y="3300564"/>
            <a:ext cx="29038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 sz="2400">
                <a:latin typeface="Posterama"/>
                <a:cs typeface="Posterama"/>
              </a:rPr>
              <a:t>2</a:t>
            </a:r>
            <a:endParaRPr/>
          </a:p>
        </p:txBody>
      </p:sp>
      <p:sp>
        <p:nvSpPr>
          <p:cNvPr id="339687470" name="Flussdiagramm: Verbinder 21"/>
          <p:cNvSpPr/>
          <p:nvPr/>
        </p:nvSpPr>
        <p:spPr bwMode="auto">
          <a:xfrm>
            <a:off x="5577725" y="5064924"/>
            <a:ext cx="575733" cy="553155"/>
          </a:xfrm>
          <a:prstGeom prst="flowChartConnector">
            <a:avLst/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4475046" name="Textfeld 20"/>
          <p:cNvSpPr txBox="1"/>
          <p:nvPr/>
        </p:nvSpPr>
        <p:spPr bwMode="auto">
          <a:xfrm>
            <a:off x="5706159" y="5100534"/>
            <a:ext cx="301669" cy="4785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 sz="2400">
                <a:latin typeface="Posterama"/>
                <a:cs typeface="Posterama"/>
              </a:rPr>
              <a:t>3</a:t>
            </a:r>
            <a:endParaRPr/>
          </a:p>
        </p:txBody>
      </p:sp>
      <p:sp>
        <p:nvSpPr>
          <p:cNvPr id="710447289" name="Textfeld 18"/>
          <p:cNvSpPr txBox="1"/>
          <p:nvPr/>
        </p:nvSpPr>
        <p:spPr bwMode="auto">
          <a:xfrm>
            <a:off x="5739688" y="1201421"/>
            <a:ext cx="2565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 sz="2400">
                <a:latin typeface="Posterama"/>
                <a:cs typeface="Posterama"/>
              </a:rPr>
              <a:t>1</a:t>
            </a:r>
            <a:endParaRPr/>
          </a:p>
        </p:txBody>
      </p:sp>
      <p:sp>
        <p:nvSpPr>
          <p:cNvPr id="1229295103" name="Rechteck: abgerundete Ecken 62"/>
          <p:cNvSpPr/>
          <p:nvPr/>
        </p:nvSpPr>
        <p:spPr bwMode="auto">
          <a:xfrm>
            <a:off x="1432560" y="4015740"/>
            <a:ext cx="3169920" cy="3627120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256348907" name="Freihand 58"/>
          <p:cNvPicPr/>
          <p:nvPr/>
        </p:nvPicPr>
        <p:blipFill rotWithShape="1">
          <a:blip r:embed="rId3"/>
          <a:stretch/>
        </p:blipFill>
        <p:spPr bwMode="auto">
          <a:xfrm>
            <a:off x="4704725" y="5750839"/>
            <a:ext cx="296913" cy="252173"/>
          </a:xfrm>
          <a:prstGeom prst="rect">
            <a:avLst/>
          </a:prstGeom>
        </p:spPr>
      </p:pic>
      <p:sp>
        <p:nvSpPr>
          <p:cNvPr id="1006832830" name="Rechteck: abgerundete Ecken 61"/>
          <p:cNvSpPr/>
          <p:nvPr/>
        </p:nvSpPr>
        <p:spPr bwMode="auto">
          <a:xfrm rot="16199999">
            <a:off x="593371" y="-778855"/>
            <a:ext cx="3493242" cy="5690722"/>
          </a:xfrm>
          <a:prstGeom prst="roundRect">
            <a:avLst>
              <a:gd name="adj" fmla="val 16667"/>
            </a:avLst>
          </a:prstGeom>
          <a:solidFill>
            <a:srgbClr val="708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6543727" name="Textfeld 5"/>
          <p:cNvSpPr txBox="1"/>
          <p:nvPr/>
        </p:nvSpPr>
        <p:spPr bwMode="auto">
          <a:xfrm>
            <a:off x="305717" y="603916"/>
            <a:ext cx="4641047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4000">
                <a:solidFill>
                  <a:srgbClr val="D5F086"/>
                </a:solidFill>
                <a:latin typeface="Posterama"/>
                <a:cs typeface="Posterama"/>
              </a:rPr>
              <a:t>Aufgabe </a:t>
            </a:r>
            <a:endParaRPr/>
          </a:p>
          <a:p>
            <a:pPr>
              <a:defRPr/>
            </a:pPr>
            <a:endParaRPr lang="de-DE" sz="2400">
              <a:solidFill>
                <a:srgbClr val="D5F086"/>
              </a:solidFill>
              <a:latin typeface="Posterama"/>
              <a:cs typeface="Posterama"/>
            </a:endParaRPr>
          </a:p>
          <a:p>
            <a:pPr>
              <a:defRPr/>
            </a:pPr>
            <a:r>
              <a:rPr lang="de-DE" sz="2400">
                <a:solidFill>
                  <a:srgbClr val="D5F086"/>
                </a:solidFill>
                <a:latin typeface="Posterama"/>
                <a:cs typeface="Posterama"/>
              </a:rPr>
              <a:t>Löse das Mystery und hilf Paul seinem Opa zu erklären, was </a:t>
            </a:r>
            <a:r>
              <a:rPr lang="de-DE" sz="2400">
                <a:solidFill>
                  <a:srgbClr val="D5F086"/>
                </a:solidFill>
                <a:latin typeface="Posterama"/>
                <a:cs typeface="Posterama"/>
              </a:rPr>
              <a:t>Paludikultur</a:t>
            </a:r>
            <a:r>
              <a:rPr lang="de-DE" sz="2400">
                <a:solidFill>
                  <a:srgbClr val="D5F086"/>
                </a:solidFill>
                <a:latin typeface="Posterama"/>
                <a:cs typeface="Posterama"/>
              </a:rPr>
              <a:t> ist und wie sie dazu beitragen kann, das Klima zu schützen. </a:t>
            </a:r>
            <a:endParaRPr lang="de-DE">
              <a:solidFill>
                <a:srgbClr val="D5F086"/>
              </a:solidFill>
            </a:endParaRPr>
          </a:p>
        </p:txBody>
      </p:sp>
      <p:sp>
        <p:nvSpPr>
          <p:cNvPr id="469489290" name="Textfeld 25"/>
          <p:cNvSpPr txBox="1"/>
          <p:nvPr/>
        </p:nvSpPr>
        <p:spPr bwMode="auto">
          <a:xfrm>
            <a:off x="1549175" y="4293195"/>
            <a:ext cx="431259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9600">
                <a:solidFill>
                  <a:srgbClr val="54612E"/>
                </a:solidFill>
                <a:latin typeface="Posterama"/>
                <a:cs typeface="Posterama"/>
              </a:rPr>
              <a:t>Ziele</a:t>
            </a:r>
            <a:r>
              <a:rPr lang="de-DE" sz="9600">
                <a:solidFill>
                  <a:srgbClr val="D5F086"/>
                </a:solidFill>
                <a:latin typeface="Posterama"/>
                <a:cs typeface="Posterama"/>
              </a:rPr>
              <a:t> </a:t>
            </a:r>
            <a:endParaRPr/>
          </a:p>
        </p:txBody>
      </p:sp>
      <p:pic>
        <p:nvPicPr>
          <p:cNvPr id="2014364146" name="Freihand 56"/>
          <p:cNvPicPr/>
          <p:nvPr/>
        </p:nvPicPr>
        <p:blipFill rotWithShape="1">
          <a:blip r:embed="rId4"/>
          <a:stretch/>
        </p:blipFill>
        <p:spPr bwMode="auto">
          <a:xfrm>
            <a:off x="3572765" y="5825709"/>
            <a:ext cx="1389677" cy="502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ONLYOFFICE/9.1.0.167</Application>
  <PresentationFormat>On-screen Show (4:3)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Janika Neumann</cp:lastModifiedBy>
  <cp:revision>37</cp:revision>
  <dcterms:created xsi:type="dcterms:W3CDTF">2025-03-26T17:01:01Z</dcterms:created>
  <dcterms:modified xsi:type="dcterms:W3CDTF">2025-12-18T17:05:20Z</dcterms:modified>
</cp:coreProperties>
</file>