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860" y="60"/>
      </p:cViewPr>
      <p:guideLst>
        <p:guide pos="3840"/>
        <p:guide pos="2160" orient="horz"/>
      </p:guideLst>
    </p:cSldViewPr>
  </p:slideViewPr>
  <p:gridSpacing cx="45005" cy="45005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178281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6681809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57C94-964A-3D44-897C-0056BDD1999B}" type="datetimeFigureOut">
              <a:rPr lang="de-DE"/>
              <a:t>17.12.2025</a:t>
            </a:fld>
            <a:endParaRPr lang="de-DE"/>
          </a:p>
        </p:txBody>
      </p:sp>
      <p:sp>
        <p:nvSpPr>
          <p:cNvPr id="276276343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23950614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5874752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1185669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B8C54-7BB1-DB49-84F0-64C4E993301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00458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61067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64492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83333B-7062-F6A3-FD26-C06C743E30DE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80217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298157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73015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47769E-7ED1-D49D-7334-54411D5BE90C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52198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086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068076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690695-69BC-0BEA-9D56-6BAA4C003F3E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99247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786896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98559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5FC65D-73FB-8D28-B9D1-078DCB6CCA8B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5135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607483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46768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0E35F3-A0F0-7959-5A7D-59ECBB165A8B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100760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37202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37957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001555-397F-4D5A-CCF9-DC47A69BE1FE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92957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639772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76011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C5BF1C-974E-EE36-5462-295BAB0F417E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42452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54644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0294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9E3C4A-F6EA-A873-F93F-0D1AF186B1BB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3933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40435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39383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F64299-3024-E13C-AE58-18BB094AF34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57005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84439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4382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47769E-7ED1-D49D-7334-54411D5BE90C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5319331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49273638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36429951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05912358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00483612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864090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8252291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429490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62358814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4427851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421349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864617777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5861357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2526534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8221719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46746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6307103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42654010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9154894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547339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979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8781034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8332859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3831183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712770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52815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0105010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7636233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34291431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495892534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55108446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2284895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1015469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1969908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5474107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09388135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3279335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21894534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7481838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78912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7178358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1048150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870258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4624526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568206122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981743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0692580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67208398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3484025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916216688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662692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27346330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533175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3113010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574545662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9806133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82014796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21771236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4346913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6915483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6595081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8133682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3140591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media1.svg"/><Relationship Id="rId7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3021578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1879712795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1339442648" name="Textfeld 4"/>
          <p:cNvSpPr txBox="1"/>
          <p:nvPr/>
        </p:nvSpPr>
        <p:spPr bwMode="auto">
          <a:xfrm rot="10800000" flipV="1">
            <a:off x="339746" y="4259041"/>
            <a:ext cx="10894673" cy="11890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>
                <a:solidFill>
                  <a:srgbClr val="70872B"/>
                </a:solidFill>
                <a:latin typeface="Posterama"/>
                <a:cs typeface="Posterama"/>
              </a:rPr>
              <a:t>Wie die Störtebeker Braumanufaktur einen Beitrag zum Schutz des Regenwalds leisten kann</a:t>
            </a:r>
            <a:endParaRPr sz="1400"/>
          </a:p>
        </p:txBody>
      </p:sp>
      <p:pic>
        <p:nvPicPr>
          <p:cNvPr id="2114410346" name="Grafik 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cxnSp>
        <p:nvCxnSpPr>
          <p:cNvPr id="1604295235" name="Gerade Verbindung 8"/>
          <p:cNvCxnSpPr/>
          <p:nvPr/>
        </p:nvCxnSpPr>
        <p:spPr bwMode="auto">
          <a:xfrm>
            <a:off x="-138896" y="4058852"/>
            <a:ext cx="12496800" cy="0"/>
          </a:xfrm>
          <a:prstGeom prst="line">
            <a:avLst/>
          </a:prstGeom>
          <a:ln w="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77659905" name="Grafik 3" descr="Ein Bild, das Pilz, Speisepilz, Champignonverwandte, Heilpilz enthält.&#10;&#10;Automatisch generierte Beschreibung"/>
          <p:cNvPicPr>
            <a:picLocks noChangeAspect="1"/>
          </p:cNvPicPr>
          <p:nvPr/>
        </p:nvPicPr>
        <p:blipFill rotWithShape="1">
          <a:blip r:embed="rId7"/>
          <a:srcRect l="697" t="2788" r="-697" b="7744"/>
          <a:stretch/>
        </p:blipFill>
        <p:spPr bwMode="auto">
          <a:xfrm>
            <a:off x="-152400" y="-1918056"/>
            <a:ext cx="12496799" cy="5976909"/>
          </a:xfrm>
          <a:prstGeom prst="rect">
            <a:avLst/>
          </a:prstGeom>
        </p:spPr>
      </p:pic>
      <p:sp>
        <p:nvSpPr>
          <p:cNvPr id="590302560" name="Textfeld 2"/>
          <p:cNvSpPr txBox="1"/>
          <p:nvPr/>
        </p:nvSpPr>
        <p:spPr bwMode="auto">
          <a:xfrm>
            <a:off x="380365" y="5606193"/>
            <a:ext cx="7846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Pilz-Mystery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035977" name="Textfeld 29"/>
          <p:cNvSpPr txBox="1"/>
          <p:nvPr/>
        </p:nvSpPr>
        <p:spPr bwMode="auto">
          <a:xfrm>
            <a:off x="515007" y="5671120"/>
            <a:ext cx="8597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</a:t>
            </a:r>
            <a:r>
              <a:rPr lang="de-DE">
                <a:solidFill>
                  <a:srgbClr val="DFFFA8"/>
                </a:solidFill>
                <a:latin typeface="Posterama"/>
              </a:rPr>
              <a:t>Marie Janke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5367605" name="Grafik 3" descr="Ein Bild, das Kleidung, Zeichnung, Person, Karte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35988" y="-76493"/>
            <a:ext cx="12327988" cy="6934493"/>
          </a:xfrm>
          <a:prstGeom prst="rect">
            <a:avLst/>
          </a:prstGeom>
        </p:spPr>
      </p:pic>
      <p:sp>
        <p:nvSpPr>
          <p:cNvPr id="1324346622" name="Textfeld 4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0865116" name="Grafik 2" descr="Ein Bild, das Kleidung, Text, Menschliches Gesicht, Karte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12140582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397066" name="Grafik 2" descr="Ein Bild, das Handy, tragbares Kommunikationsgerät, mobiles Gerät, Kommunikationsgerät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0566123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4833992" name="Grafik 2" descr="Ein Bild, das Handy, Text, tragbares Kommunikationsgerät, Kommunikationsgerät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9218524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1630343" name="Grafik 2" descr="Ein Bild, das Handy, Cartoon, tragbares Kommunikationsgerät, mobiles Gerät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01920203" name="Textfeld 3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8981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62308116" name="Rechteck: abgerundete Ecken 62"/>
          <p:cNvSpPr/>
          <p:nvPr/>
        </p:nvSpPr>
        <p:spPr bwMode="auto">
          <a:xfrm>
            <a:off x="1345666" y="4771056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39666667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2059546931" name="Textfeld 25"/>
          <p:cNvSpPr txBox="1"/>
          <p:nvPr/>
        </p:nvSpPr>
        <p:spPr bwMode="auto">
          <a:xfrm>
            <a:off x="1475649" y="4841300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2007755425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1108694967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</a:t>
            </a:r>
            <a:endParaRPr/>
          </a:p>
        </p:txBody>
      </p:sp>
      <p:sp>
        <p:nvSpPr>
          <p:cNvPr id="1571756513" name="Abgerundetes Rechteck 2"/>
          <p:cNvSpPr/>
          <p:nvPr/>
        </p:nvSpPr>
        <p:spPr bwMode="auto">
          <a:xfrm>
            <a:off x="6374869" y="1005060"/>
            <a:ext cx="5564695" cy="1564114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die Bedeutung der Postkarte „Huhn frisst Jaguar“ erklären.</a:t>
            </a:r>
            <a:endParaRPr/>
          </a:p>
        </p:txBody>
      </p:sp>
      <p:sp>
        <p:nvSpPr>
          <p:cNvPr id="542312434" name="Abgerundetes Rechteck 7"/>
          <p:cNvSpPr/>
          <p:nvPr/>
        </p:nvSpPr>
        <p:spPr bwMode="auto">
          <a:xfrm>
            <a:off x="6383231" y="2754230"/>
            <a:ext cx="5567219" cy="2332119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die Zusammenhänge zwischen dem 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MaltFungiProtein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-Projekt und dem Schutz des Regenwaldes erklären.</a:t>
            </a:r>
            <a:endParaRPr/>
          </a:p>
        </p:txBody>
      </p:sp>
      <p:sp>
        <p:nvSpPr>
          <p:cNvPr id="115081572" name="Oval 13"/>
          <p:cNvSpPr/>
          <p:nvPr/>
        </p:nvSpPr>
        <p:spPr bwMode="auto">
          <a:xfrm>
            <a:off x="5649898" y="1005060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1</a:t>
            </a:r>
            <a:endParaRPr/>
          </a:p>
        </p:txBody>
      </p:sp>
      <p:sp>
        <p:nvSpPr>
          <p:cNvPr id="1521155919" name="Oval 14"/>
          <p:cNvSpPr/>
          <p:nvPr/>
        </p:nvSpPr>
        <p:spPr bwMode="auto">
          <a:xfrm>
            <a:off x="5649898" y="2754230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2</a:t>
            </a:r>
            <a:endParaRPr/>
          </a:p>
        </p:txBody>
      </p:sp>
      <p:sp>
        <p:nvSpPr>
          <p:cNvPr id="705297756" name="Abgerundetes Rechteck 17"/>
          <p:cNvSpPr/>
          <p:nvPr/>
        </p:nvSpPr>
        <p:spPr bwMode="auto">
          <a:xfrm>
            <a:off x="-360113" y="320351"/>
            <a:ext cx="5564695" cy="4234668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 lvl="1"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Löse das Mystery und hilf zu erklären, was Lydia mit ihrer Aussage meint.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604272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</a:t>
            </a:r>
            <a:endParaRPr/>
          </a:p>
        </p:txBody>
      </p:sp>
      <p:sp>
        <p:nvSpPr>
          <p:cNvPr id="1600206475" name="Textfeld 10"/>
          <p:cNvSpPr txBox="1"/>
          <p:nvPr/>
        </p:nvSpPr>
        <p:spPr bwMode="auto">
          <a:xfrm>
            <a:off x="1964949" y="2930694"/>
            <a:ext cx="17825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bekommen Kraftfutter aus </a:t>
            </a:r>
            <a:r>
              <a:rPr lang="de-DE" sz="1400">
                <a:solidFill>
                  <a:srgbClr val="FFFFFF"/>
                </a:solidFill>
              </a:rPr>
              <a:t> 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490082634" name="Textfeld 15"/>
          <p:cNvSpPr txBox="1"/>
          <p:nvPr/>
        </p:nvSpPr>
        <p:spPr bwMode="auto">
          <a:xfrm>
            <a:off x="1964949" y="4713529"/>
            <a:ext cx="7227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weil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524891271" name="Textfeld 17"/>
          <p:cNvSpPr txBox="1"/>
          <p:nvPr/>
        </p:nvSpPr>
        <p:spPr bwMode="auto">
          <a:xfrm>
            <a:off x="3411152" y="3667755"/>
            <a:ext cx="12639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für Anbau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169619690" name="Textfeld 8"/>
          <p:cNvSpPr txBox="1"/>
          <p:nvPr/>
        </p:nvSpPr>
        <p:spPr bwMode="auto">
          <a:xfrm>
            <a:off x="7762977" y="3691949"/>
            <a:ext cx="1024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zerstört</a:t>
            </a:r>
            <a:endParaRPr/>
          </a:p>
        </p:txBody>
      </p:sp>
      <p:sp>
        <p:nvSpPr>
          <p:cNvPr id="1564915974" name="Abgerundetes Rechteck 31"/>
          <p:cNvSpPr/>
          <p:nvPr/>
        </p:nvSpPr>
        <p:spPr bwMode="auto">
          <a:xfrm>
            <a:off x="459707" y="1844531"/>
            <a:ext cx="2786069" cy="981345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Hühner, Rinder, etc.</a:t>
            </a:r>
            <a:endParaRPr lang="de-DE" sz="2600">
              <a:solidFill>
                <a:schemeClr val="tx1"/>
              </a:solidFill>
            </a:endParaRPr>
          </a:p>
        </p:txBody>
      </p:sp>
      <p:sp>
        <p:nvSpPr>
          <p:cNvPr id="1862354351" name="Abgerundetes Rechteck 32"/>
          <p:cNvSpPr/>
          <p:nvPr/>
        </p:nvSpPr>
        <p:spPr bwMode="auto">
          <a:xfrm>
            <a:off x="459707" y="445107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Posterama"/>
                <a:cs typeface="Posterama"/>
              </a:rPr>
              <a:t>1. 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Erkläre die Bedeutung der Postkarte „Huhn frisst Jaguar“.</a:t>
            </a:r>
            <a:endParaRPr/>
          </a:p>
        </p:txBody>
      </p:sp>
      <p:sp>
        <p:nvSpPr>
          <p:cNvPr id="1718772901" name="Abgerundetes Rechteck 35"/>
          <p:cNvSpPr/>
          <p:nvPr/>
        </p:nvSpPr>
        <p:spPr bwMode="auto">
          <a:xfrm>
            <a:off x="480398" y="3628809"/>
            <a:ext cx="2786069" cy="956866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Soja</a:t>
            </a:r>
            <a:endParaRPr/>
          </a:p>
        </p:txBody>
      </p:sp>
      <p:sp>
        <p:nvSpPr>
          <p:cNvPr id="31497499" name="Abgerundetes Rechteck 36"/>
          <p:cNvSpPr/>
          <p:nvPr/>
        </p:nvSpPr>
        <p:spPr bwMode="auto">
          <a:xfrm>
            <a:off x="480034" y="5377827"/>
            <a:ext cx="2786069" cy="981345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sehr proteinreich</a:t>
            </a:r>
            <a:endParaRPr/>
          </a:p>
        </p:txBody>
      </p:sp>
      <p:sp>
        <p:nvSpPr>
          <p:cNvPr id="755594072" name="Abgerundetes Rechteck 40"/>
          <p:cNvSpPr/>
          <p:nvPr/>
        </p:nvSpPr>
        <p:spPr bwMode="auto">
          <a:xfrm>
            <a:off x="8987602" y="344686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Lebensraum des Jaguars</a:t>
            </a:r>
            <a:endParaRPr/>
          </a:p>
        </p:txBody>
      </p:sp>
      <p:sp>
        <p:nvSpPr>
          <p:cNvPr id="935012460" name="Abgerundetes Rechteck 41"/>
          <p:cNvSpPr/>
          <p:nvPr/>
        </p:nvSpPr>
        <p:spPr bwMode="auto">
          <a:xfrm>
            <a:off x="4730784" y="3457803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Rodung brasilianischer Regenwald</a:t>
            </a:r>
            <a:endParaRPr/>
          </a:p>
        </p:txBody>
      </p:sp>
      <p:cxnSp>
        <p:nvCxnSpPr>
          <p:cNvPr id="1659147713" name="Gerade Verbindung mit Pfeil 2"/>
          <p:cNvCxnSpPr/>
          <p:nvPr/>
        </p:nvCxnSpPr>
        <p:spPr bwMode="auto">
          <a:xfrm>
            <a:off x="1873069" y="2930694"/>
            <a:ext cx="0" cy="63137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3367126" name="Gerade Verbindung mit Pfeil 9"/>
          <p:cNvCxnSpPr/>
          <p:nvPr/>
        </p:nvCxnSpPr>
        <p:spPr bwMode="auto">
          <a:xfrm>
            <a:off x="1873069" y="4666065"/>
            <a:ext cx="0" cy="63137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4834568" name="Gerade Verbindung mit Pfeil 11"/>
          <p:cNvCxnSpPr/>
          <p:nvPr/>
        </p:nvCxnSpPr>
        <p:spPr bwMode="auto">
          <a:xfrm>
            <a:off x="3414068" y="4120380"/>
            <a:ext cx="1179703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9803234" name="Gerade Verbindung mit Pfeil 18"/>
          <p:cNvCxnSpPr/>
          <p:nvPr/>
        </p:nvCxnSpPr>
        <p:spPr bwMode="auto">
          <a:xfrm>
            <a:off x="7683702" y="4110725"/>
            <a:ext cx="1182619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9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20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77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0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36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89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1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80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59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206475" grpId="0"/>
      <p:bldP spid="490082634" grpId="0"/>
      <p:bldP spid="1524891271" grpId="0"/>
      <p:bldP spid="1169619690" grpId="0"/>
      <p:bldP spid="1564915974" grpId="0" animBg="1"/>
      <p:bldP spid="1718772901" grpId="0" animBg="1"/>
      <p:bldP spid="31497499" grpId="0" animBg="1"/>
      <p:bldP spid="755594072" grpId="0" animBg="1"/>
      <p:bldP spid="9350124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0111021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</a:t>
            </a:r>
            <a:endParaRPr/>
          </a:p>
        </p:txBody>
      </p:sp>
      <p:sp>
        <p:nvSpPr>
          <p:cNvPr id="1446668293" name="Textfeld 10"/>
          <p:cNvSpPr txBox="1"/>
          <p:nvPr/>
        </p:nvSpPr>
        <p:spPr bwMode="auto">
          <a:xfrm>
            <a:off x="513319" y="3034065"/>
            <a:ext cx="996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902169077" name="Textfeld 15"/>
          <p:cNvSpPr txBox="1"/>
          <p:nvPr/>
        </p:nvSpPr>
        <p:spPr bwMode="auto">
          <a:xfrm>
            <a:off x="511081" y="4812474"/>
            <a:ext cx="10303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69922093" name="Textfeld 17"/>
          <p:cNvSpPr txBox="1"/>
          <p:nvPr/>
        </p:nvSpPr>
        <p:spPr bwMode="auto">
          <a:xfrm>
            <a:off x="3479823" y="6074339"/>
            <a:ext cx="10423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052526432" name="Textfeld 8"/>
          <p:cNvSpPr txBox="1"/>
          <p:nvPr/>
        </p:nvSpPr>
        <p:spPr bwMode="auto">
          <a:xfrm>
            <a:off x="10438357" y="3346503"/>
            <a:ext cx="1024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züchtet</a:t>
            </a:r>
            <a:endParaRPr/>
          </a:p>
        </p:txBody>
      </p:sp>
      <p:sp>
        <p:nvSpPr>
          <p:cNvPr id="1947575788" name="Abgerundetes Rechteck 31"/>
          <p:cNvSpPr/>
          <p:nvPr/>
        </p:nvSpPr>
        <p:spPr bwMode="auto">
          <a:xfrm>
            <a:off x="459707" y="1844531"/>
            <a:ext cx="2786069" cy="981345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600">
                <a:solidFill>
                  <a:schemeClr val="tx1"/>
                </a:solidFill>
                <a:latin typeface="Posterama"/>
                <a:cs typeface="Segoe UI"/>
              </a:rPr>
              <a:t>Fleisch-nachfrage</a:t>
            </a:r>
            <a:endParaRPr lang="de-DE" sz="2600">
              <a:solidFill>
                <a:schemeClr val="tx1"/>
              </a:solidFill>
            </a:endParaRPr>
          </a:p>
        </p:txBody>
      </p:sp>
      <p:sp>
        <p:nvSpPr>
          <p:cNvPr id="1253333936" name="Abgerundetes Rechteck 32"/>
          <p:cNvSpPr/>
          <p:nvPr/>
        </p:nvSpPr>
        <p:spPr bwMode="auto">
          <a:xfrm>
            <a:off x="459707" y="445107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Posterama"/>
                <a:cs typeface="Posterama"/>
              </a:rPr>
              <a:t>1. 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Erkläre die Zusammenhänge zwischen dem 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MaltFungiProtein</a:t>
            </a: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-Projekt und dem Schutz des Regenwaldes.</a:t>
            </a:r>
            <a:endParaRPr/>
          </a:p>
        </p:txBody>
      </p:sp>
      <p:sp>
        <p:nvSpPr>
          <p:cNvPr id="2017699586" name="Abgerundetes Rechteck 35"/>
          <p:cNvSpPr/>
          <p:nvPr/>
        </p:nvSpPr>
        <p:spPr bwMode="auto">
          <a:xfrm>
            <a:off x="480398" y="3628809"/>
            <a:ext cx="2786069" cy="956866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Nachfrage nach Tierfutter</a:t>
            </a:r>
            <a:endParaRPr/>
          </a:p>
        </p:txBody>
      </p:sp>
      <p:sp>
        <p:nvSpPr>
          <p:cNvPr id="725616737" name="Abgerundetes Rechteck 36"/>
          <p:cNvSpPr/>
          <p:nvPr/>
        </p:nvSpPr>
        <p:spPr bwMode="auto">
          <a:xfrm>
            <a:off x="480034" y="5377827"/>
            <a:ext cx="2786069" cy="981345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Nachfrage nach Soja</a:t>
            </a:r>
            <a:endParaRPr/>
          </a:p>
        </p:txBody>
      </p:sp>
      <p:sp>
        <p:nvSpPr>
          <p:cNvPr id="1277154691" name="Abgerundetes Rechteck 40"/>
          <p:cNvSpPr/>
          <p:nvPr/>
        </p:nvSpPr>
        <p:spPr bwMode="auto">
          <a:xfrm>
            <a:off x="8987602" y="178403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Störtebeker Brauerei Manufaktur</a:t>
            </a:r>
            <a:endParaRPr/>
          </a:p>
        </p:txBody>
      </p:sp>
      <p:sp>
        <p:nvSpPr>
          <p:cNvPr id="732087083" name="Abgerundetes Rechteck 41"/>
          <p:cNvSpPr/>
          <p:nvPr/>
        </p:nvSpPr>
        <p:spPr bwMode="auto">
          <a:xfrm>
            <a:off x="4723654" y="5205922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Rodung Regenwald-flächen</a:t>
            </a:r>
            <a:endParaRPr/>
          </a:p>
        </p:txBody>
      </p:sp>
      <p:cxnSp>
        <p:nvCxnSpPr>
          <p:cNvPr id="1417534446" name="Gerade Verbindung mit Pfeil 2"/>
          <p:cNvCxnSpPr/>
          <p:nvPr/>
        </p:nvCxnSpPr>
        <p:spPr bwMode="auto">
          <a:xfrm>
            <a:off x="1541441" y="2910316"/>
            <a:ext cx="0" cy="63137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3181455" name="Gerade Verbindung mit Pfeil 9"/>
          <p:cNvCxnSpPr/>
          <p:nvPr/>
        </p:nvCxnSpPr>
        <p:spPr bwMode="auto">
          <a:xfrm>
            <a:off x="1541441" y="4713529"/>
            <a:ext cx="0" cy="63137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914087" name="Gerade Verbindung mit Pfeil 11"/>
          <p:cNvCxnSpPr/>
          <p:nvPr/>
        </p:nvCxnSpPr>
        <p:spPr bwMode="auto">
          <a:xfrm>
            <a:off x="3411151" y="6036071"/>
            <a:ext cx="1179703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2790539" name="Gerade Verbindung mit Pfeil 18"/>
          <p:cNvCxnSpPr/>
          <p:nvPr/>
        </p:nvCxnSpPr>
        <p:spPr bwMode="auto">
          <a:xfrm>
            <a:off x="10423273" y="3203342"/>
            <a:ext cx="0" cy="8038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2230376" name="Abgerundetes Rechteck 5"/>
          <p:cNvSpPr/>
          <p:nvPr/>
        </p:nvSpPr>
        <p:spPr bwMode="auto">
          <a:xfrm>
            <a:off x="9030238" y="4091908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proteinreiche  Pilze auf Biertreber</a:t>
            </a:r>
            <a:endParaRPr/>
          </a:p>
        </p:txBody>
      </p:sp>
      <p:sp>
        <p:nvSpPr>
          <p:cNvPr id="1918573638" name="Abgerundetes Rechteck 6"/>
          <p:cNvSpPr/>
          <p:nvPr/>
        </p:nvSpPr>
        <p:spPr bwMode="auto">
          <a:xfrm>
            <a:off x="4723653" y="178403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>
                <a:solidFill>
                  <a:schemeClr val="tx1"/>
                </a:solidFill>
                <a:latin typeface="Posterama"/>
                <a:cs typeface="Posterama"/>
              </a:rPr>
              <a:t>Fleischersatz-produkte</a:t>
            </a:r>
            <a:endParaRPr/>
          </a:p>
        </p:txBody>
      </p:sp>
      <p:sp>
        <p:nvSpPr>
          <p:cNvPr id="1452467418" name="Textfeld 7"/>
          <p:cNvSpPr txBox="1"/>
          <p:nvPr/>
        </p:nvSpPr>
        <p:spPr bwMode="auto">
          <a:xfrm>
            <a:off x="8210801" y="3581144"/>
            <a:ext cx="611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für</a:t>
            </a:r>
            <a:endParaRPr/>
          </a:p>
        </p:txBody>
      </p:sp>
      <p:cxnSp>
        <p:nvCxnSpPr>
          <p:cNvPr id="110184659" name="Gerade Verbindung mit Pfeil 12"/>
          <p:cNvCxnSpPr/>
          <p:nvPr/>
        </p:nvCxnSpPr>
        <p:spPr bwMode="auto">
          <a:xfrm flipH="1" flipV="1">
            <a:off x="7599405" y="3203342"/>
            <a:ext cx="1222793" cy="15101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0318446" name="Gerade Verbindung mit Pfeil 19"/>
          <p:cNvCxnSpPr/>
          <p:nvPr/>
        </p:nvCxnSpPr>
        <p:spPr bwMode="auto">
          <a:xfrm flipH="1">
            <a:off x="3411151" y="2380471"/>
            <a:ext cx="1111029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79815" name="Textfeld 23"/>
          <p:cNvSpPr txBox="1"/>
          <p:nvPr/>
        </p:nvSpPr>
        <p:spPr bwMode="auto">
          <a:xfrm>
            <a:off x="3479822" y="2446612"/>
            <a:ext cx="1111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cxnSp>
        <p:nvCxnSpPr>
          <p:cNvPr id="1312062719" name="Gerade Verbindung mit Pfeil 24"/>
          <p:cNvCxnSpPr/>
          <p:nvPr/>
        </p:nvCxnSpPr>
        <p:spPr bwMode="auto">
          <a:xfrm>
            <a:off x="2211073" y="2910316"/>
            <a:ext cx="0" cy="63137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4524690" name="Textfeld 25"/>
          <p:cNvSpPr txBox="1"/>
          <p:nvPr/>
        </p:nvSpPr>
        <p:spPr bwMode="auto">
          <a:xfrm>
            <a:off x="2242219" y="3046497"/>
            <a:ext cx="1111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cxnSp>
        <p:nvCxnSpPr>
          <p:cNvPr id="1304508990" name="Gerade Verbindung mit Pfeil 28"/>
          <p:cNvCxnSpPr/>
          <p:nvPr/>
        </p:nvCxnSpPr>
        <p:spPr bwMode="auto">
          <a:xfrm>
            <a:off x="2202635" y="4693252"/>
            <a:ext cx="0" cy="63137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3473747" name="Textfeld 29"/>
          <p:cNvSpPr txBox="1"/>
          <p:nvPr/>
        </p:nvSpPr>
        <p:spPr bwMode="auto">
          <a:xfrm>
            <a:off x="2233781" y="4829433"/>
            <a:ext cx="1111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cxnSp>
        <p:nvCxnSpPr>
          <p:cNvPr id="2021244497" name="Gerade Verbindung mit Pfeil 30"/>
          <p:cNvCxnSpPr/>
          <p:nvPr/>
        </p:nvCxnSpPr>
        <p:spPr bwMode="auto">
          <a:xfrm>
            <a:off x="3411151" y="5663178"/>
            <a:ext cx="1179696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5027863" name="Textfeld 33"/>
          <p:cNvSpPr txBox="1"/>
          <p:nvPr/>
        </p:nvSpPr>
        <p:spPr bwMode="auto">
          <a:xfrm>
            <a:off x="3411155" y="5298882"/>
            <a:ext cx="1111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3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9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18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2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2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7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23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46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57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3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6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5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4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2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0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668293" grpId="0"/>
      <p:bldP spid="902169077" grpId="0"/>
      <p:bldP spid="69922093" grpId="0"/>
      <p:bldP spid="2052526432" grpId="0"/>
      <p:bldP spid="1947575788" grpId="0" animBg="1"/>
      <p:bldP spid="2017699586" grpId="0" animBg="1"/>
      <p:bldP spid="725616737" grpId="0" animBg="1"/>
      <p:bldP spid="1277154691" grpId="0" animBg="1"/>
      <p:bldP spid="732087083" grpId="0" animBg="1"/>
      <p:bldP spid="1832230376" grpId="0" animBg="1"/>
      <p:bldP spid="1918573638" grpId="0" animBg="1"/>
      <p:bldP spid="1452467418" grpId="0"/>
      <p:bldP spid="1075579815" grpId="0"/>
      <p:bldP spid="804524690" grpId="0"/>
      <p:bldP spid="2003473747" grpId="0"/>
      <p:bldP spid="975027863" grpId="0"/>
    </p:bld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Larissa</Template>
  <TotalTime>0</TotalTime>
  <Words>0</Words>
  <Application>ONLYOFFICE/9.1.0.167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R. Janke</dc:creator>
  <cp:lastModifiedBy>Janika Neumann</cp:lastModifiedBy>
  <cp:revision>15</cp:revision>
  <dcterms:created xsi:type="dcterms:W3CDTF">2025-09-27T09:37:44Z</dcterms:created>
  <dcterms:modified xsi:type="dcterms:W3CDTF">2025-12-18T17:05:26Z</dcterms:modified>
</cp:coreProperties>
</file>