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1" d="100"/>
          <a:sy n="61" d="100"/>
        </p:scale>
        <p:origin x="860" y="60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1343D4-A7DB-FBAF-AE2A-102A0441057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43DC96-61D4-99F2-AB9E-F90A826110E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E910AA-66AF-A626-7F54-E0E9AF205C6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A7F89D-941E-FF5B-A2AE-55D029DE6E2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4E2C9D-C3BF-29FE-15A8-F2C8B5BF546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306937-6929-479F-6BB5-C8CB508EA54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6689D1-9131-6E74-B202-B26A1DAFF93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6351A57-CFC4-78CD-E96C-7B4498D6B90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A3BE7D-554B-C588-6484-2D27EE96087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B962EB-27A8-15D1-06A9-43E9CC4D098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E305B8-5A35-D377-09E0-4B21A4F529E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49BE18-BA40-D4DA-177D-76B2502ED66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3512396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49400576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648055957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841939754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0059546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681006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638314854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4204098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22367074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4583416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3278130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663642248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4948349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98487349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8339975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86265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050198591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2307406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60495139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3115915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4751669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27143806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81851574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4538135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8495762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411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2007203026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2279583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80904926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315514067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1582745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0027857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48482439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698493403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5575164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295280364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3839376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718057239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8069952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436199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973654202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4165468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77583383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8469377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389966838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02129390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2272400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142226435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82746943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214452837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603814372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6992412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155029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5518055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9988872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37346544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26428228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78155243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28973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5320747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1308951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06846841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56689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media1.svg"/><Relationship Id="rId7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6067318" name="Grafik 4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707149" y="5650738"/>
            <a:ext cx="1838159" cy="650400"/>
          </a:xfrm>
          <a:prstGeom prst="rect">
            <a:avLst/>
          </a:prstGeom>
          <a:ln>
            <a:noFill/>
          </a:ln>
        </p:spPr>
      </p:pic>
      <p:pic>
        <p:nvPicPr>
          <p:cNvPr id="829544939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67856" y="5606193"/>
            <a:ext cx="1278550" cy="695170"/>
          </a:xfrm>
          <a:prstGeom prst="rect">
            <a:avLst/>
          </a:prstGeom>
          <a:ln>
            <a:noFill/>
          </a:ln>
        </p:spPr>
      </p:pic>
      <p:sp>
        <p:nvSpPr>
          <p:cNvPr id="1396637719" name="Textfeld 4"/>
          <p:cNvSpPr txBox="1"/>
          <p:nvPr/>
        </p:nvSpPr>
        <p:spPr bwMode="auto">
          <a:xfrm rot="10800000" flipV="1">
            <a:off x="342770" y="4139109"/>
            <a:ext cx="11663489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000">
                <a:solidFill>
                  <a:srgbClr val="70872B"/>
                </a:solidFill>
                <a:latin typeface="Posterama"/>
                <a:cs typeface="Posterama"/>
              </a:rPr>
              <a:t>Wie chinesisches Schilf </a:t>
            </a:r>
            <a:r>
              <a:rPr lang="de-DE" sz="4000">
                <a:solidFill>
                  <a:srgbClr val="70872B"/>
                </a:solidFill>
                <a:latin typeface="Posterama"/>
                <a:cs typeface="Posterama"/>
              </a:rPr>
              <a:t>auf norddeutsche </a:t>
            </a:r>
            <a:endParaRPr lang="de-DE" sz="4000">
              <a:solidFill>
                <a:srgbClr val="000000"/>
              </a:solidFill>
              <a:latin typeface="Aptos"/>
              <a:cs typeface="Posterama"/>
            </a:endParaRPr>
          </a:p>
          <a:p>
            <a:pPr>
              <a:defRPr/>
            </a:pPr>
            <a:r>
              <a:rPr lang="de-DE" sz="4000">
                <a:solidFill>
                  <a:srgbClr val="70872B"/>
                </a:solidFill>
                <a:latin typeface="Posterama"/>
                <a:cs typeface="Posterama"/>
              </a:rPr>
              <a:t>Dächer kommt</a:t>
            </a:r>
            <a:endParaRPr lang="de-DE" sz="4000"/>
          </a:p>
        </p:txBody>
      </p:sp>
      <p:pic>
        <p:nvPicPr>
          <p:cNvPr id="1260271145" name="Grafik 7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273001" y="5316328"/>
            <a:ext cx="2922520" cy="1537253"/>
          </a:xfrm>
          <a:prstGeom prst="rect">
            <a:avLst/>
          </a:prstGeom>
        </p:spPr>
      </p:pic>
      <p:pic>
        <p:nvPicPr>
          <p:cNvPr id="1146612022" name="Grafik 2" descr="Ein Bild, das Wolke, Himmel, Zeichnung, Haus enthält.&#10;&#10;KI-generierte Inhalte können fehlerhaft sein."/>
          <p:cNvPicPr>
            <a:picLocks noChangeAspect="1"/>
          </p:cNvPicPr>
          <p:nvPr/>
        </p:nvPicPr>
        <p:blipFill rotWithShape="1">
          <a:blip r:embed="rId7"/>
          <a:srcRect l="0" t="24759" r="-25" b="6751"/>
          <a:stretch/>
        </p:blipFill>
        <p:spPr bwMode="auto">
          <a:xfrm>
            <a:off x="0" y="1900"/>
            <a:ext cx="12195157" cy="4129166"/>
          </a:xfrm>
          <a:prstGeom prst="rect">
            <a:avLst/>
          </a:prstGeom>
        </p:spPr>
      </p:pic>
      <p:sp>
        <p:nvSpPr>
          <p:cNvPr id="1763361063" name="Textfeld 8"/>
          <p:cNvSpPr txBox="1"/>
          <p:nvPr/>
        </p:nvSpPr>
        <p:spPr bwMode="auto">
          <a:xfrm>
            <a:off x="339746" y="5555334"/>
            <a:ext cx="784699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Schilf-Mystery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2947971" name="Rechteck: abgerundete Ecken 11"/>
          <p:cNvSpPr/>
          <p:nvPr/>
        </p:nvSpPr>
        <p:spPr bwMode="auto">
          <a:xfrm>
            <a:off x="458663" y="1990539"/>
            <a:ext cx="3074823" cy="134452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7778184" name="Textfeld 4"/>
          <p:cNvSpPr txBox="1"/>
          <p:nvPr/>
        </p:nvSpPr>
        <p:spPr bwMode="auto">
          <a:xfrm>
            <a:off x="11244711" y="6370930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9</a:t>
            </a:r>
            <a:endParaRPr/>
          </a:p>
        </p:txBody>
      </p:sp>
      <p:sp>
        <p:nvSpPr>
          <p:cNvPr id="1557733618" name="Rechteck: abgerundete Ecken 2"/>
          <p:cNvSpPr/>
          <p:nvPr/>
        </p:nvSpPr>
        <p:spPr bwMode="auto">
          <a:xfrm rot="16199999">
            <a:off x="5513555" y="-4534605"/>
            <a:ext cx="1183241" cy="1132687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75864001" name="Rechteck: abgerundete Ecken 7"/>
          <p:cNvSpPr/>
          <p:nvPr/>
        </p:nvSpPr>
        <p:spPr bwMode="auto">
          <a:xfrm>
            <a:off x="4561732" y="1993206"/>
            <a:ext cx="3068365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24148246" name="Rechteck: abgerundete Ecken 24"/>
          <p:cNvSpPr/>
          <p:nvPr/>
        </p:nvSpPr>
        <p:spPr bwMode="auto">
          <a:xfrm>
            <a:off x="2516809" y="3639006"/>
            <a:ext cx="3068365" cy="1092680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55758097" name="Rechteck: abgerundete Ecken 26"/>
          <p:cNvSpPr/>
          <p:nvPr/>
        </p:nvSpPr>
        <p:spPr bwMode="auto">
          <a:xfrm>
            <a:off x="8687932" y="1993206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5202510" name="Rechteck: abgerundete Ecken 27"/>
          <p:cNvSpPr/>
          <p:nvPr/>
        </p:nvSpPr>
        <p:spPr bwMode="auto">
          <a:xfrm>
            <a:off x="8687932" y="5045530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43668743" name="Textfeld 42"/>
          <p:cNvSpPr txBox="1"/>
          <p:nvPr/>
        </p:nvSpPr>
        <p:spPr bwMode="auto">
          <a:xfrm>
            <a:off x="554173" y="284754"/>
            <a:ext cx="11216500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2.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dem </a:t>
            </a:r>
            <a:r>
              <a:rPr lang="en-US" sz="2400">
                <a:latin typeface="Posterama"/>
                <a:cs typeface="Posterama"/>
              </a:rPr>
              <a:t>Schilfanbau</a:t>
            </a:r>
            <a:r>
              <a:rPr lang="en-US" sz="2400">
                <a:latin typeface="Posterama"/>
                <a:cs typeface="Posterama"/>
              </a:rPr>
              <a:t>, den </a:t>
            </a:r>
            <a:r>
              <a:rPr lang="en-US" sz="2400">
                <a:latin typeface="Posterama"/>
                <a:cs typeface="Posterama"/>
              </a:rPr>
              <a:t>Schilfimporten</a:t>
            </a:r>
            <a:r>
              <a:rPr lang="en-US" sz="2400">
                <a:latin typeface="Posterama"/>
                <a:cs typeface="Posterama"/>
              </a:rPr>
              <a:t> </a:t>
            </a:r>
            <a:endParaRPr lang="en-US">
              <a:latin typeface="Aptos"/>
              <a:cs typeface="Posterama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    und dem </a:t>
            </a:r>
            <a:r>
              <a:rPr lang="en-US" sz="2400">
                <a:latin typeface="Posterama"/>
                <a:cs typeface="Posterama"/>
              </a:rPr>
              <a:t>Klimawandel</a:t>
            </a:r>
            <a:r>
              <a:rPr lang="en-US" sz="2400">
                <a:latin typeface="Posterama"/>
                <a:cs typeface="Posterama"/>
              </a:rPr>
              <a:t>. </a:t>
            </a:r>
            <a:endParaRPr lang="en-US"/>
          </a:p>
        </p:txBody>
      </p:sp>
      <p:sp>
        <p:nvSpPr>
          <p:cNvPr id="1243648789" name="Textfeld 44"/>
          <p:cNvSpPr txBox="1"/>
          <p:nvPr/>
        </p:nvSpPr>
        <p:spPr bwMode="auto">
          <a:xfrm>
            <a:off x="543983" y="2062674"/>
            <a:ext cx="28891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Rückgang des Schilfanbaus in Deutschland </a:t>
            </a:r>
            <a:endParaRPr/>
          </a:p>
        </p:txBody>
      </p:sp>
      <p:sp>
        <p:nvSpPr>
          <p:cNvPr id="316010114" name="Textfeld 46"/>
          <p:cNvSpPr txBox="1"/>
          <p:nvPr/>
        </p:nvSpPr>
        <p:spPr bwMode="auto">
          <a:xfrm>
            <a:off x="4656128" y="1814265"/>
            <a:ext cx="2868803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regionaler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Bedarf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nicht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gedeckt</a:t>
            </a:r>
            <a:r>
              <a:rPr lang="en-US" sz="2400">
                <a:latin typeface="Posterama"/>
                <a:cs typeface="Posterama"/>
              </a:rPr>
              <a:t> </a:t>
            </a:r>
            <a:endParaRPr/>
          </a:p>
        </p:txBody>
      </p:sp>
      <p:sp>
        <p:nvSpPr>
          <p:cNvPr id="1611721494" name="Textfeld 53"/>
          <p:cNvSpPr txBox="1"/>
          <p:nvPr/>
        </p:nvSpPr>
        <p:spPr bwMode="auto">
          <a:xfrm>
            <a:off x="8779708" y="2244615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Schilfimporte aus dem Ausland</a:t>
            </a:r>
            <a:endParaRPr/>
          </a:p>
        </p:txBody>
      </p:sp>
      <p:sp>
        <p:nvSpPr>
          <p:cNvPr id="1909388240" name="Textfeld 54"/>
          <p:cNvSpPr txBox="1"/>
          <p:nvPr/>
        </p:nvSpPr>
        <p:spPr bwMode="auto">
          <a:xfrm>
            <a:off x="8794222" y="5298427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lange Transportwege</a:t>
            </a:r>
            <a:endParaRPr/>
          </a:p>
        </p:txBody>
      </p:sp>
      <p:sp>
        <p:nvSpPr>
          <p:cNvPr id="609182021" name="Pfeil: nach rechts 8"/>
          <p:cNvSpPr/>
          <p:nvPr/>
        </p:nvSpPr>
        <p:spPr bwMode="auto">
          <a:xfrm>
            <a:off x="3785458" y="2696885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0255334" name="Pfeil: nach rechts 10"/>
          <p:cNvSpPr/>
          <p:nvPr/>
        </p:nvSpPr>
        <p:spPr bwMode="auto">
          <a:xfrm rot="10800000">
            <a:off x="7924797" y="566419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10272647" name="Pfeil: nach rechts 12"/>
          <p:cNvSpPr/>
          <p:nvPr/>
        </p:nvSpPr>
        <p:spPr bwMode="auto">
          <a:xfrm rot="5400000">
            <a:off x="10216700" y="4085705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98085240" name="Textfeld 17"/>
          <p:cNvSpPr txBox="1"/>
          <p:nvPr/>
        </p:nvSpPr>
        <p:spPr bwMode="auto">
          <a:xfrm>
            <a:off x="3564620" y="2287628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294659975" name="Textfeld 18"/>
          <p:cNvSpPr txBox="1"/>
          <p:nvPr/>
        </p:nvSpPr>
        <p:spPr bwMode="auto">
          <a:xfrm>
            <a:off x="7729788" y="5193560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221804428" name="Rechteck: abgerundete Ecken 1"/>
          <p:cNvSpPr/>
          <p:nvPr/>
        </p:nvSpPr>
        <p:spPr bwMode="auto">
          <a:xfrm>
            <a:off x="4578031" y="5045007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07264372" name="Textfeld 5"/>
          <p:cNvSpPr txBox="1"/>
          <p:nvPr/>
        </p:nvSpPr>
        <p:spPr bwMode="auto">
          <a:xfrm>
            <a:off x="2609059" y="3958197"/>
            <a:ext cx="28817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wärmere</a:t>
            </a:r>
            <a:r>
              <a:rPr lang="en-US" sz="2400">
                <a:latin typeface="Posterama"/>
                <a:cs typeface="Posterama"/>
              </a:rPr>
              <a:t> Winter </a:t>
            </a:r>
            <a:endParaRPr lang="en-US" sz="2400">
              <a:latin typeface="Posterama"/>
              <a:cs typeface="Posterama"/>
            </a:endParaRPr>
          </a:p>
        </p:txBody>
      </p:sp>
      <p:sp>
        <p:nvSpPr>
          <p:cNvPr id="844762398" name="Textfeld 6"/>
          <p:cNvSpPr txBox="1"/>
          <p:nvPr/>
        </p:nvSpPr>
        <p:spPr bwMode="auto">
          <a:xfrm>
            <a:off x="4760688" y="4874657"/>
            <a:ext cx="2707364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Freisetzung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de-DE" sz="2400">
                <a:latin typeface="Posterama"/>
                <a:cs typeface="Segoe UI"/>
              </a:rPr>
              <a:t>CO</a:t>
            </a:r>
            <a:r>
              <a:rPr lang="de-DE" sz="2400" baseline="-25000"/>
              <a:t>2</a:t>
            </a:r>
            <a:endParaRPr lang="en-US" sz="2400">
              <a:latin typeface="Posterama"/>
              <a:cs typeface="Posterama"/>
            </a:endParaRPr>
          </a:p>
        </p:txBody>
      </p:sp>
      <p:sp>
        <p:nvSpPr>
          <p:cNvPr id="995712821" name="Pfeil: nach rechts 9"/>
          <p:cNvSpPr/>
          <p:nvPr/>
        </p:nvSpPr>
        <p:spPr bwMode="auto">
          <a:xfrm rot="-1980000">
            <a:off x="1738390" y="4550223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5152345" name="Pfeil: nach rechts 14"/>
          <p:cNvSpPr/>
          <p:nvPr/>
        </p:nvSpPr>
        <p:spPr bwMode="auto">
          <a:xfrm rot="13140000">
            <a:off x="1725473" y="362032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1680841" name="Rechteck: abgerundete Ecken 13"/>
          <p:cNvSpPr/>
          <p:nvPr/>
        </p:nvSpPr>
        <p:spPr bwMode="auto">
          <a:xfrm>
            <a:off x="464789" y="5068777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4702493" name="Textfeld 22"/>
          <p:cNvSpPr txBox="1"/>
          <p:nvPr/>
        </p:nvSpPr>
        <p:spPr bwMode="auto">
          <a:xfrm>
            <a:off x="551707" y="5293704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Treibhauseffekt</a:t>
            </a:r>
            <a:r>
              <a:rPr lang="en-US" sz="2400">
                <a:latin typeface="Posterama"/>
                <a:cs typeface="Posterama"/>
              </a:rPr>
              <a:t>, </a:t>
            </a:r>
            <a:r>
              <a:rPr lang="en-US" sz="2400">
                <a:latin typeface="Posterama"/>
                <a:cs typeface="Posterama"/>
              </a:rPr>
              <a:t>Klimawandel</a:t>
            </a:r>
            <a:endParaRPr lang="en-US" sz="2400">
              <a:latin typeface="Posterama"/>
              <a:cs typeface="Posterama"/>
            </a:endParaRPr>
          </a:p>
        </p:txBody>
      </p:sp>
      <p:sp>
        <p:nvSpPr>
          <p:cNvPr id="96908905" name="Pfeil: nach rechts 28"/>
          <p:cNvSpPr/>
          <p:nvPr/>
        </p:nvSpPr>
        <p:spPr bwMode="auto">
          <a:xfrm>
            <a:off x="7915756" y="2694302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9677911" name="Textfeld 30"/>
          <p:cNvSpPr txBox="1"/>
          <p:nvPr/>
        </p:nvSpPr>
        <p:spPr bwMode="auto">
          <a:xfrm>
            <a:off x="7675546" y="2291503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576953163" name="Textfeld 33"/>
          <p:cNvSpPr txBox="1"/>
          <p:nvPr/>
        </p:nvSpPr>
        <p:spPr bwMode="auto">
          <a:xfrm>
            <a:off x="9390692" y="3954988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479099876" name="Textfeld 35"/>
          <p:cNvSpPr txBox="1"/>
          <p:nvPr/>
        </p:nvSpPr>
        <p:spPr bwMode="auto">
          <a:xfrm>
            <a:off x="3562036" y="519743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verstärkt</a:t>
            </a:r>
            <a:endParaRPr/>
          </a:p>
        </p:txBody>
      </p:sp>
      <p:sp>
        <p:nvSpPr>
          <p:cNvPr id="10875815" name="Pfeil: nach rechts 37"/>
          <p:cNvSpPr/>
          <p:nvPr/>
        </p:nvSpPr>
        <p:spPr bwMode="auto">
          <a:xfrm rot="10800000">
            <a:off x="3782875" y="5661613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0531697" name="Textfeld 39"/>
          <p:cNvSpPr txBox="1"/>
          <p:nvPr/>
        </p:nvSpPr>
        <p:spPr bwMode="auto">
          <a:xfrm>
            <a:off x="978986" y="3647604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893619205" name="Textfeld 41"/>
          <p:cNvSpPr txBox="1"/>
          <p:nvPr/>
        </p:nvSpPr>
        <p:spPr bwMode="auto">
          <a:xfrm>
            <a:off x="991901" y="4306282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94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08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1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1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6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75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2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5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27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38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2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5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0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76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09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8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61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7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6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1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3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5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947971" grpId="0" animBg="1"/>
      <p:bldP spid="75864001" grpId="0" animBg="1"/>
      <p:bldP spid="1324148246" grpId="0" animBg="1"/>
      <p:bldP spid="955758097" grpId="0" animBg="1"/>
      <p:bldP spid="235202510" grpId="0" animBg="1"/>
      <p:bldP spid="1243648789" grpId="0"/>
      <p:bldP spid="316010114" grpId="0"/>
      <p:bldP spid="1611721494" grpId="0"/>
      <p:bldP spid="1909388240" grpId="0"/>
      <p:bldP spid="609182021" grpId="0" animBg="1"/>
      <p:bldP spid="460255334" grpId="0" animBg="1"/>
      <p:bldP spid="910272647" grpId="0" animBg="1"/>
      <p:bldP spid="1698085240" grpId="0"/>
      <p:bldP spid="294659975" grpId="0"/>
      <p:bldP spid="221804428" grpId="0" animBg="1"/>
      <p:bldP spid="1207264372" grpId="0"/>
      <p:bldP spid="844762398" grpId="0"/>
      <p:bldP spid="995712821" grpId="0" animBg="1"/>
      <p:bldP spid="145152345" grpId="0" animBg="1"/>
      <p:bldP spid="541680841" grpId="0" animBg="1"/>
      <p:bldP spid="294702493" grpId="0"/>
      <p:bldP spid="96908905" grpId="0" animBg="1"/>
      <p:bldP spid="1609677911" grpId="0"/>
      <p:bldP spid="1576953163" grpId="0"/>
      <p:bldP spid="479099876" grpId="0"/>
      <p:bldP spid="10875815" grpId="0" animBg="1"/>
      <p:bldP spid="350531697" grpId="0"/>
      <p:bldP spid="893619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3024973" name="Rechteck: abgerundete Ecken 11"/>
          <p:cNvSpPr/>
          <p:nvPr/>
        </p:nvSpPr>
        <p:spPr bwMode="auto">
          <a:xfrm>
            <a:off x="4664442" y="3586148"/>
            <a:ext cx="2984870" cy="1427912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69490061" name="Rechteck: abgerundete Ecken 24"/>
          <p:cNvSpPr/>
          <p:nvPr/>
        </p:nvSpPr>
        <p:spPr bwMode="auto">
          <a:xfrm>
            <a:off x="8704334" y="4791141"/>
            <a:ext cx="3081733" cy="139562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28384847" name="Rechteck: abgerundete Ecken 3"/>
          <p:cNvSpPr/>
          <p:nvPr/>
        </p:nvSpPr>
        <p:spPr bwMode="auto">
          <a:xfrm>
            <a:off x="4667024" y="1877460"/>
            <a:ext cx="2984869" cy="138916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5293689" name="Textfeld 4"/>
          <p:cNvSpPr txBox="1"/>
          <p:nvPr/>
        </p:nvSpPr>
        <p:spPr bwMode="auto">
          <a:xfrm>
            <a:off x="11167300" y="6185298"/>
            <a:ext cx="522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10</a:t>
            </a:r>
            <a:endParaRPr/>
          </a:p>
        </p:txBody>
      </p:sp>
      <p:sp>
        <p:nvSpPr>
          <p:cNvPr id="1576620421" name="Rechteck: abgerundete Ecken 2"/>
          <p:cNvSpPr/>
          <p:nvPr/>
        </p:nvSpPr>
        <p:spPr bwMode="auto">
          <a:xfrm rot="16199999">
            <a:off x="5525505" y="-4635833"/>
            <a:ext cx="1173613" cy="1135406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395387952" name="Textfeld 42"/>
          <p:cNvSpPr txBox="1"/>
          <p:nvPr/>
        </p:nvSpPr>
        <p:spPr bwMode="auto">
          <a:xfrm>
            <a:off x="579471" y="186292"/>
            <a:ext cx="10893619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3.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dem </a:t>
            </a:r>
            <a:r>
              <a:rPr lang="en-US" sz="2400">
                <a:latin typeface="Posterama"/>
                <a:cs typeface="Posterama"/>
              </a:rPr>
              <a:t>Anbau</a:t>
            </a:r>
            <a:r>
              <a:rPr lang="en-US" sz="2400">
                <a:latin typeface="Posterama"/>
                <a:cs typeface="Posterama"/>
              </a:rPr>
              <a:t> von Schilf </a:t>
            </a:r>
            <a:r>
              <a:rPr lang="en-US" sz="2400">
                <a:latin typeface="Posterama"/>
                <a:cs typeface="Posterama"/>
              </a:rPr>
              <a:t>als</a:t>
            </a:r>
            <a:r>
              <a:rPr lang="en-US" sz="2400">
                <a:latin typeface="Posterama"/>
                <a:cs typeface="Posterama"/>
              </a:rPr>
              <a:t> </a:t>
            </a:r>
            <a:endParaRPr/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    </a:t>
            </a:r>
            <a:r>
              <a:rPr lang="en-US" sz="2400">
                <a:latin typeface="Posterama"/>
                <a:cs typeface="Posterama"/>
              </a:rPr>
              <a:t>Paludikultur</a:t>
            </a:r>
            <a:r>
              <a:rPr lang="en-US" sz="2400">
                <a:latin typeface="Posterama"/>
                <a:cs typeface="Posterama"/>
              </a:rPr>
              <a:t>, den </a:t>
            </a:r>
            <a:r>
              <a:rPr lang="en-US" sz="2400">
                <a:latin typeface="Posterama"/>
                <a:cs typeface="Posterama"/>
              </a:rPr>
              <a:t>Schilfimporten</a:t>
            </a:r>
            <a:r>
              <a:rPr lang="en-US" sz="2400">
                <a:latin typeface="Posterama"/>
                <a:cs typeface="Posterama"/>
              </a:rPr>
              <a:t> und dem </a:t>
            </a:r>
            <a:r>
              <a:rPr lang="en-US" sz="2400">
                <a:latin typeface="Posterama"/>
                <a:cs typeface="Posterama"/>
              </a:rPr>
              <a:t>Klimawandel</a:t>
            </a:r>
            <a:r>
              <a:rPr lang="en-US" sz="2400">
                <a:latin typeface="Posterama"/>
                <a:cs typeface="Posterama"/>
              </a:rPr>
              <a:t>. </a:t>
            </a:r>
            <a:endParaRPr lang="en-US"/>
          </a:p>
        </p:txBody>
      </p:sp>
      <p:sp>
        <p:nvSpPr>
          <p:cNvPr id="1576420825" name="Rechteck: abgerundete Ecken 6"/>
          <p:cNvSpPr/>
          <p:nvPr/>
        </p:nvSpPr>
        <p:spPr bwMode="auto">
          <a:xfrm>
            <a:off x="439863" y="1880043"/>
            <a:ext cx="3081733" cy="139562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87010525" name="Rechteck: abgerundete Ecken 14"/>
          <p:cNvSpPr/>
          <p:nvPr/>
        </p:nvSpPr>
        <p:spPr bwMode="auto">
          <a:xfrm>
            <a:off x="8701200" y="1879059"/>
            <a:ext cx="3081733" cy="1379081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96299642" name="Textfeld 15"/>
          <p:cNvSpPr txBox="1"/>
          <p:nvPr/>
        </p:nvSpPr>
        <p:spPr bwMode="auto">
          <a:xfrm>
            <a:off x="4718966" y="2155644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Anbau von Schilf als </a:t>
            </a:r>
            <a:r>
              <a:rPr lang="de-DE" sz="2400">
                <a:latin typeface="Posterama"/>
                <a:cs typeface="Segoe UI"/>
              </a:rPr>
              <a:t>Paludikultur</a:t>
            </a:r>
            <a:endParaRPr lang="de-DE" sz="2400">
              <a:latin typeface="Posterama"/>
              <a:cs typeface="Segoe UI"/>
            </a:endParaRPr>
          </a:p>
        </p:txBody>
      </p:sp>
      <p:sp>
        <p:nvSpPr>
          <p:cNvPr id="697426399" name="Textfeld 17"/>
          <p:cNvSpPr txBox="1"/>
          <p:nvPr/>
        </p:nvSpPr>
        <p:spPr bwMode="auto">
          <a:xfrm>
            <a:off x="390904" y="2159559"/>
            <a:ext cx="3193926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Wiedervernässung von Mooren</a:t>
            </a:r>
            <a:endParaRPr/>
          </a:p>
        </p:txBody>
      </p:sp>
      <p:sp>
        <p:nvSpPr>
          <p:cNvPr id="850952649" name="Textfeld 19"/>
          <p:cNvSpPr txBox="1"/>
          <p:nvPr/>
        </p:nvSpPr>
        <p:spPr bwMode="auto">
          <a:xfrm>
            <a:off x="4710742" y="3868363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Freisetzung von CO</a:t>
            </a:r>
            <a:r>
              <a:rPr lang="de-DE" sz="2400" baseline="-25000"/>
              <a:t>2</a:t>
            </a:r>
            <a:endParaRPr lang="de-DE" sz="2400">
              <a:latin typeface="Posterama"/>
              <a:cs typeface="Segoe UI"/>
            </a:endParaRPr>
          </a:p>
        </p:txBody>
      </p:sp>
      <p:sp>
        <p:nvSpPr>
          <p:cNvPr id="1394274226" name="Textfeld 20"/>
          <p:cNvSpPr txBox="1"/>
          <p:nvPr/>
        </p:nvSpPr>
        <p:spPr bwMode="auto">
          <a:xfrm>
            <a:off x="8806014" y="2163431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Importe von Schilf aus dem Ausland</a:t>
            </a:r>
            <a:endParaRPr/>
          </a:p>
        </p:txBody>
      </p:sp>
      <p:sp>
        <p:nvSpPr>
          <p:cNvPr id="1677595556" name="Textfeld 21"/>
          <p:cNvSpPr txBox="1"/>
          <p:nvPr/>
        </p:nvSpPr>
        <p:spPr bwMode="auto">
          <a:xfrm>
            <a:off x="8799555" y="5071403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verkürzte Transportwege</a:t>
            </a:r>
            <a:endParaRPr/>
          </a:p>
        </p:txBody>
      </p:sp>
      <p:sp>
        <p:nvSpPr>
          <p:cNvPr id="921387996" name="Pfeil: nach rechts 44"/>
          <p:cNvSpPr/>
          <p:nvPr/>
        </p:nvSpPr>
        <p:spPr bwMode="auto">
          <a:xfrm>
            <a:off x="7895769" y="2575217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2124042" name="Pfeil: nach rechts 54"/>
          <p:cNvSpPr/>
          <p:nvPr/>
        </p:nvSpPr>
        <p:spPr bwMode="auto">
          <a:xfrm rot="1859999">
            <a:off x="3678937" y="3514975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35123963" name="Textfeld 59"/>
          <p:cNvSpPr txBox="1"/>
          <p:nvPr/>
        </p:nvSpPr>
        <p:spPr bwMode="auto">
          <a:xfrm>
            <a:off x="7685712" y="222281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  <p:sp>
        <p:nvSpPr>
          <p:cNvPr id="268765492" name="Textfeld 63"/>
          <p:cNvSpPr txBox="1"/>
          <p:nvPr/>
        </p:nvSpPr>
        <p:spPr bwMode="auto">
          <a:xfrm>
            <a:off x="10450702" y="386820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323643402" name="Textfeld 67"/>
          <p:cNvSpPr txBox="1"/>
          <p:nvPr/>
        </p:nvSpPr>
        <p:spPr bwMode="auto">
          <a:xfrm>
            <a:off x="3520543" y="2223999"/>
            <a:ext cx="12097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ermöglicht</a:t>
            </a:r>
            <a:endParaRPr/>
          </a:p>
        </p:txBody>
      </p:sp>
      <p:sp>
        <p:nvSpPr>
          <p:cNvPr id="1575119960" name="Pfeil: nach rechts 7"/>
          <p:cNvSpPr/>
          <p:nvPr/>
        </p:nvSpPr>
        <p:spPr bwMode="auto">
          <a:xfrm rot="5400000">
            <a:off x="9988039" y="394763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22937969" name="Rechteck: abgerundete Ecken 8"/>
          <p:cNvSpPr/>
          <p:nvPr/>
        </p:nvSpPr>
        <p:spPr bwMode="auto">
          <a:xfrm>
            <a:off x="443738" y="4789850"/>
            <a:ext cx="3081733" cy="139562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33024502" name="Textfeld 28"/>
          <p:cNvSpPr txBox="1"/>
          <p:nvPr/>
        </p:nvSpPr>
        <p:spPr bwMode="auto">
          <a:xfrm>
            <a:off x="381863" y="5069366"/>
            <a:ext cx="3193926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Treibhauseffekt, Klimawandel</a:t>
            </a:r>
            <a:endParaRPr/>
          </a:p>
        </p:txBody>
      </p:sp>
      <p:sp>
        <p:nvSpPr>
          <p:cNvPr id="1198520565" name="Pfeil: nach rechts 30"/>
          <p:cNvSpPr/>
          <p:nvPr/>
        </p:nvSpPr>
        <p:spPr bwMode="auto">
          <a:xfrm>
            <a:off x="3773220" y="256617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3276968" name="Pfeil: nach rechts 32"/>
          <p:cNvSpPr/>
          <p:nvPr/>
        </p:nvSpPr>
        <p:spPr bwMode="auto">
          <a:xfrm rot="12660000">
            <a:off x="7893185" y="5004102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89668287" name="Pfeil: nach rechts 34"/>
          <p:cNvSpPr/>
          <p:nvPr/>
        </p:nvSpPr>
        <p:spPr bwMode="auto">
          <a:xfrm rot="8459999">
            <a:off x="3760304" y="4978273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725813" name="Textfeld 37"/>
          <p:cNvSpPr txBox="1"/>
          <p:nvPr/>
        </p:nvSpPr>
        <p:spPr bwMode="auto">
          <a:xfrm>
            <a:off x="7794034" y="4485554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  <p:sp>
        <p:nvSpPr>
          <p:cNvPr id="1743658582" name="Textfeld 39"/>
          <p:cNvSpPr txBox="1"/>
          <p:nvPr/>
        </p:nvSpPr>
        <p:spPr bwMode="auto">
          <a:xfrm>
            <a:off x="3439010" y="4353818"/>
            <a:ext cx="101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schwächt ab</a:t>
            </a:r>
            <a:endParaRPr/>
          </a:p>
        </p:txBody>
      </p:sp>
      <p:sp>
        <p:nvSpPr>
          <p:cNvPr id="882622530" name="Textfeld 41"/>
          <p:cNvSpPr txBox="1"/>
          <p:nvPr/>
        </p:nvSpPr>
        <p:spPr bwMode="auto">
          <a:xfrm>
            <a:off x="3436427" y="3776507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42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29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8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38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01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27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11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6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59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49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7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0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5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6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2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9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3024973" grpId="0" animBg="1"/>
      <p:bldP spid="1869490061" grpId="0" animBg="1"/>
      <p:bldP spid="2028384847" grpId="0" animBg="1"/>
      <p:bldP spid="1576420825" grpId="0" animBg="1"/>
      <p:bldP spid="1687010525" grpId="0" animBg="1"/>
      <p:bldP spid="1996299642" grpId="0"/>
      <p:bldP spid="697426399" grpId="0"/>
      <p:bldP spid="850952649" grpId="0"/>
      <p:bldP spid="1394274226" grpId="0"/>
      <p:bldP spid="1677595556" grpId="0"/>
      <p:bldP spid="921387996" grpId="0" animBg="1"/>
      <p:bldP spid="462124042" grpId="0" animBg="1"/>
      <p:bldP spid="1935123963" grpId="0"/>
      <p:bldP spid="268765492" grpId="0"/>
      <p:bldP spid="1323643402" grpId="0"/>
      <p:bldP spid="1575119960" grpId="0" animBg="1"/>
      <p:bldP spid="2022937969" grpId="0" animBg="1"/>
      <p:bldP spid="1133024502" grpId="0"/>
      <p:bldP spid="1198520565" grpId="0" animBg="1"/>
      <p:bldP spid="603276968" grpId="0" animBg="1"/>
      <p:bldP spid="2089668287" grpId="0" animBg="1"/>
      <p:bldP spid="43725813" grpId="0"/>
      <p:bldP spid="1743658582" grpId="0"/>
      <p:bldP spid="8826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353277" name="Textfeld 29"/>
          <p:cNvSpPr txBox="1"/>
          <p:nvPr/>
        </p:nvSpPr>
        <p:spPr bwMode="auto">
          <a:xfrm>
            <a:off x="588579" y="5765714"/>
            <a:ext cx="8103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Dieses Material steht unter der Creative Commons Lizenz </a:t>
            </a:r>
            <a:r>
              <a:rPr lang="de-DE" u="sng">
                <a:solidFill>
                  <a:srgbClr val="DFFFA8"/>
                </a:solidFill>
                <a:latin typeface="Posterama"/>
                <a:hlinkClick r:id="rId3" tooltip=""/>
              </a:rPr>
              <a:t>CC BY 4.0</a:t>
            </a:r>
            <a:r>
              <a:rPr lang="de-DE" sz="1800" b="0" i="0">
                <a:latin typeface="Posterama"/>
              </a:rPr>
              <a:t>​</a:t>
            </a:r>
            <a:endParaRPr lang="de-DE" b="0" i="0"/>
          </a:p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Text: Felix Klimm, Illustrationen: Leonie Arndt </a:t>
            </a:r>
            <a:endParaRPr lang="en-US" b="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390452366" name="Rectangle 6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197722" name="Grafik 2" descr="Ein Bild, das Bild, Baum, Zeichnung, Wolk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6113" r="-69" b="8055"/>
          <a:stretch/>
        </p:blipFill>
        <p:spPr bwMode="auto">
          <a:xfrm>
            <a:off x="609105" y="424547"/>
            <a:ext cx="10968125" cy="5803484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1109787322" name="Textfeld 4"/>
          <p:cNvSpPr txBox="1"/>
          <p:nvPr/>
        </p:nvSpPr>
        <p:spPr bwMode="auto">
          <a:xfrm>
            <a:off x="306785" y="68307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spcAft>
                <a:spcPts val="600"/>
              </a:spcAft>
              <a:defRPr/>
            </a:pPr>
            <a:br>
              <a:rPr lang="de-DE"/>
            </a:br>
            <a:endParaRPr lang="de-DE"/>
          </a:p>
        </p:txBody>
      </p:sp>
      <p:sp>
        <p:nvSpPr>
          <p:cNvPr id="462870573" name="Textfeld 5"/>
          <p:cNvSpPr txBox="1"/>
          <p:nvPr/>
        </p:nvSpPr>
        <p:spPr bwMode="auto">
          <a:xfrm>
            <a:off x="2826058" y="68062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410402067" name="Textfeld 19"/>
          <p:cNvSpPr txBox="1"/>
          <p:nvPr/>
        </p:nvSpPr>
        <p:spPr bwMode="auto">
          <a:xfrm>
            <a:off x="10667999" y="227860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724098096" name="Textfeld 33"/>
          <p:cNvSpPr txBox="1"/>
          <p:nvPr/>
        </p:nvSpPr>
        <p:spPr bwMode="auto">
          <a:xfrm>
            <a:off x="6673048" y="2396971"/>
            <a:ext cx="118368" cy="103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pic>
        <p:nvPicPr>
          <p:cNvPr id="2069607064" name="Grafik 10" descr="Ein Bild, das Entwurf, Zeichnung, Kleidung, Cartoo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701551" y="2922228"/>
            <a:ext cx="4317999" cy="4346221"/>
          </a:xfrm>
          <a:prstGeom prst="rect">
            <a:avLst/>
          </a:prstGeom>
        </p:spPr>
      </p:pic>
      <p:sp>
        <p:nvSpPr>
          <p:cNvPr id="1065263915" name="Textfeld 13"/>
          <p:cNvSpPr txBox="1"/>
          <p:nvPr/>
        </p:nvSpPr>
        <p:spPr bwMode="auto">
          <a:xfrm>
            <a:off x="121257" y="6223468"/>
            <a:ext cx="311299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400">
              <a:latin typeface="Posterama"/>
              <a:cs typeface="Posterama"/>
            </a:endParaRPr>
          </a:p>
          <a:p>
            <a:pPr algn="l">
              <a:defRPr/>
            </a:pPr>
            <a:endParaRPr lang="de-DE"/>
          </a:p>
        </p:txBody>
      </p:sp>
      <p:sp>
        <p:nvSpPr>
          <p:cNvPr id="1053879144" name="Textfeld 15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07349047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79758937" name="Grafik 12" descr="Ein Bild, das Text, Karte, Atlas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0210" r="0" b="10210"/>
          <a:stretch/>
        </p:blipFill>
        <p:spPr bwMode="auto">
          <a:xfrm>
            <a:off x="619525" y="516163"/>
            <a:ext cx="10960420" cy="5799132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1315114486" name="Textfeld 5"/>
          <p:cNvSpPr txBox="1"/>
          <p:nvPr/>
        </p:nvSpPr>
        <p:spPr bwMode="auto">
          <a:xfrm>
            <a:off x="6096896" y="3430124"/>
            <a:ext cx="240582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000">
                <a:latin typeface="Posterama"/>
                <a:cs typeface="Posterama"/>
              </a:rPr>
              <a:t>Fischerdorf </a:t>
            </a:r>
            <a:endParaRPr lang="de-DE"/>
          </a:p>
          <a:p>
            <a:pPr algn="ctr">
              <a:defRPr/>
            </a:pPr>
            <a:r>
              <a:rPr lang="de-DE" sz="2000">
                <a:latin typeface="Posterama"/>
                <a:cs typeface="Posterama"/>
              </a:rPr>
              <a:t>Wiek</a:t>
            </a:r>
            <a:endParaRPr lang="de-DE"/>
          </a:p>
          <a:p>
            <a:pPr algn="l">
              <a:defRPr/>
            </a:pPr>
            <a:endParaRPr lang="de-DE" sz="1200"/>
          </a:p>
        </p:txBody>
      </p:sp>
      <p:sp>
        <p:nvSpPr>
          <p:cNvPr id="1782465224" name="Textfeld 3"/>
          <p:cNvSpPr txBox="1"/>
          <p:nvPr/>
        </p:nvSpPr>
        <p:spPr bwMode="auto">
          <a:xfrm>
            <a:off x="3897983" y="5422032"/>
            <a:ext cx="36132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000">
                <a:latin typeface="Posterama"/>
                <a:cs typeface="Posterama"/>
              </a:rPr>
              <a:t>Landkreis </a:t>
            </a:r>
            <a:endParaRPr lang="de-DE"/>
          </a:p>
          <a:p>
            <a:pPr algn="ctr">
              <a:defRPr/>
            </a:pPr>
            <a:r>
              <a:rPr lang="de-DE" sz="2000">
                <a:latin typeface="Posterama"/>
                <a:cs typeface="Posterama"/>
              </a:rPr>
              <a:t>Vorpommern-Greifswald</a:t>
            </a:r>
            <a:endParaRPr lang="de-DE"/>
          </a:p>
          <a:p>
            <a:pPr algn="l">
              <a:defRPr/>
            </a:pPr>
            <a:endParaRPr lang="de-DE" sz="2400"/>
          </a:p>
        </p:txBody>
      </p:sp>
      <p:sp>
        <p:nvSpPr>
          <p:cNvPr id="885978432" name="Textfeld 6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2</a:t>
            </a:r>
            <a:endParaRPr/>
          </a:p>
        </p:txBody>
      </p:sp>
      <p:sp>
        <p:nvSpPr>
          <p:cNvPr id="1870258785" name="Textfeld 11"/>
          <p:cNvSpPr txBox="1"/>
          <p:nvPr/>
        </p:nvSpPr>
        <p:spPr bwMode="auto">
          <a:xfrm>
            <a:off x="4258788" y="1859588"/>
            <a:ext cx="240582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000">
                <a:latin typeface="Posterama"/>
                <a:cs typeface="Posterama"/>
              </a:rPr>
              <a:t>Dänische</a:t>
            </a:r>
            <a:endParaRPr lang="de-DE"/>
          </a:p>
          <a:p>
            <a:pPr algn="ctr">
              <a:defRPr/>
            </a:pPr>
            <a:r>
              <a:rPr lang="de-DE" sz="2000">
                <a:latin typeface="Posterama"/>
                <a:cs typeface="Posterama"/>
              </a:rPr>
              <a:t>Wiek</a:t>
            </a:r>
            <a:endParaRPr/>
          </a:p>
          <a:p>
            <a:pPr>
              <a:defRPr/>
            </a:pPr>
            <a:endParaRPr lang="de-DE" sz="1200">
              <a:latin typeface="Aptos"/>
              <a:cs typeface="Posterama"/>
            </a:endParaRPr>
          </a:p>
        </p:txBody>
      </p:sp>
      <p:sp>
        <p:nvSpPr>
          <p:cNvPr id="574318652" name="Textfeld 1"/>
          <p:cNvSpPr txBox="1"/>
          <p:nvPr/>
        </p:nvSpPr>
        <p:spPr bwMode="auto">
          <a:xfrm>
            <a:off x="9066454" y="1121712"/>
            <a:ext cx="240582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000">
                <a:latin typeface="Posterama"/>
                <a:cs typeface="Posterama"/>
              </a:rPr>
              <a:t>Greifswalder Bodden</a:t>
            </a:r>
            <a:endParaRPr/>
          </a:p>
          <a:p>
            <a:pPr>
              <a:defRPr/>
            </a:pPr>
            <a:endParaRPr lang="de-DE"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0243035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01399248" name="Grafik 1" descr="Ein Bild, das Wolke, Fahrrad, Himmel, Entwurf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8788" r="-69" b="593"/>
          <a:stretch/>
        </p:blipFill>
        <p:spPr bwMode="auto">
          <a:xfrm>
            <a:off x="577637" y="424330"/>
            <a:ext cx="11044429" cy="5873608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1355119575" name="Textfeld 3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96364263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01286880" name="Grafik 2" descr="Ein Bild, das Karte, Text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1844" r="0" b="11843"/>
          <a:stretch/>
        </p:blipFill>
        <p:spPr bwMode="auto">
          <a:xfrm>
            <a:off x="567175" y="481263"/>
            <a:ext cx="10960420" cy="5799132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11354158" name="Textfeld 5"/>
          <p:cNvSpPr txBox="1"/>
          <p:nvPr/>
        </p:nvSpPr>
        <p:spPr bwMode="auto">
          <a:xfrm>
            <a:off x="7932606" y="2223567"/>
            <a:ext cx="219971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3200">
                <a:latin typeface="Posterama"/>
                <a:cs typeface="Posterama"/>
              </a:rPr>
              <a:t>Wiek</a:t>
            </a:r>
            <a:endParaRPr/>
          </a:p>
          <a:p>
            <a:pPr algn="l">
              <a:defRPr/>
            </a:pPr>
            <a:endParaRPr lang="de-DE" sz="1200"/>
          </a:p>
        </p:txBody>
      </p:sp>
      <p:sp>
        <p:nvSpPr>
          <p:cNvPr id="1698353998" name="Textfeld 3"/>
          <p:cNvSpPr txBox="1"/>
          <p:nvPr/>
        </p:nvSpPr>
        <p:spPr bwMode="auto">
          <a:xfrm>
            <a:off x="1355309" y="3668192"/>
            <a:ext cx="224453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Greifswald</a:t>
            </a:r>
            <a:endParaRPr/>
          </a:p>
          <a:p>
            <a:pPr algn="l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91873924" name="Textfeld 6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257503606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71600120" name="Grafik 2" descr="Ein Bild, das Kleidung, Menschliches Gesicht, Entwurf, Zeichn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702" t="1228" r="-701" b="14732"/>
          <a:stretch/>
        </p:blipFill>
        <p:spPr bwMode="auto">
          <a:xfrm>
            <a:off x="577429" y="482670"/>
            <a:ext cx="10960430" cy="5801776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26130188" name="Textfeld 3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5</a:t>
            </a:r>
            <a:endParaRPr/>
          </a:p>
        </p:txBody>
      </p:sp>
      <p:pic>
        <p:nvPicPr>
          <p:cNvPr id="1498478462" name="Grafik 5" descr="Ein Bild, das Mond, Kreativität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836791" y="3043486"/>
            <a:ext cx="2511643" cy="2511643"/>
          </a:xfrm>
          <a:prstGeom prst="rect">
            <a:avLst/>
          </a:prstGeom>
        </p:spPr>
      </p:pic>
      <p:pic>
        <p:nvPicPr>
          <p:cNvPr id="170759751" name="Grafik 1" descr="Ein Bild, das Text, Zeichnung, Entwurf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5834416" y="3784546"/>
            <a:ext cx="1082675" cy="1040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683819923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21633594" name="Grafik 2" descr="Ein Bild, das Entwurf, Zeichnung, Kunst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2338" t="0" r="2337" b="0"/>
          <a:stretch/>
        </p:blipFill>
        <p:spPr bwMode="auto">
          <a:xfrm>
            <a:off x="-547" y="0"/>
            <a:ext cx="5916179" cy="6858000"/>
          </a:xfrm>
          <a:prstGeom prst="rect">
            <a:avLst/>
          </a:prstGeom>
        </p:spPr>
      </p:pic>
      <p:sp>
        <p:nvSpPr>
          <p:cNvPr id="821017291" name="Textfeld 1"/>
          <p:cNvSpPr txBox="1"/>
          <p:nvPr/>
        </p:nvSpPr>
        <p:spPr bwMode="auto">
          <a:xfrm>
            <a:off x="8864366" y="181761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1635736925" name="Textfeld 6"/>
          <p:cNvSpPr txBox="1"/>
          <p:nvPr/>
        </p:nvSpPr>
        <p:spPr bwMode="auto">
          <a:xfrm>
            <a:off x="6772078" y="2093771"/>
            <a:ext cx="448041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en-US" sz="2800">
                <a:latin typeface="Posterama"/>
                <a:ea typeface="Calibri"/>
                <a:cs typeface="Calibri"/>
              </a:rPr>
              <a:t>Regionales</a:t>
            </a:r>
            <a:r>
              <a:rPr lang="en-US" sz="2800">
                <a:latin typeface="Posterama"/>
                <a:ea typeface="Calibri"/>
                <a:cs typeface="Calibri"/>
              </a:rPr>
              <a:t> Schilf </a:t>
            </a:r>
            <a:r>
              <a:rPr lang="en-US" sz="2800">
                <a:latin typeface="Posterama"/>
                <a:ea typeface="Calibri"/>
                <a:cs typeface="Calibri"/>
              </a:rPr>
              <a:t>ist</a:t>
            </a:r>
            <a:r>
              <a:rPr lang="en-US" sz="2800">
                <a:latin typeface="Posterama"/>
                <a:ea typeface="Calibri"/>
                <a:cs typeface="Calibri"/>
              </a:rPr>
              <a:t> </a:t>
            </a:r>
            <a:r>
              <a:rPr lang="en-US" sz="2800">
                <a:latin typeface="Posterama"/>
                <a:ea typeface="Calibri"/>
                <a:cs typeface="Calibri"/>
              </a:rPr>
              <a:t>wohl</a:t>
            </a:r>
            <a:r>
              <a:rPr lang="en-US" sz="2800">
                <a:latin typeface="Posterama"/>
                <a:ea typeface="Calibri"/>
                <a:cs typeface="Calibri"/>
              </a:rPr>
              <a:t> </a:t>
            </a:r>
            <a:r>
              <a:rPr lang="en-US" sz="2800">
                <a:latin typeface="Posterama"/>
                <a:ea typeface="Calibri"/>
                <a:cs typeface="Calibri"/>
              </a:rPr>
              <a:t>gerade</a:t>
            </a:r>
            <a:r>
              <a:rPr lang="en-US" sz="2800">
                <a:latin typeface="Posterama"/>
                <a:ea typeface="Calibri"/>
                <a:cs typeface="Calibri"/>
              </a:rPr>
              <a:t> </a:t>
            </a:r>
            <a:r>
              <a:rPr lang="en-US" sz="2800">
                <a:latin typeface="Posterama"/>
                <a:ea typeface="Calibri"/>
                <a:cs typeface="Calibri"/>
              </a:rPr>
              <a:t>schwer</a:t>
            </a:r>
            <a:r>
              <a:rPr lang="en-US" sz="2800">
                <a:latin typeface="Posterama"/>
                <a:ea typeface="Calibri"/>
                <a:cs typeface="Calibri"/>
              </a:rPr>
              <a:t> </a:t>
            </a:r>
            <a:r>
              <a:rPr lang="en-US" sz="2800">
                <a:latin typeface="Posterama"/>
                <a:ea typeface="Calibri"/>
                <a:cs typeface="Calibri"/>
              </a:rPr>
              <a:t>zu</a:t>
            </a:r>
            <a:r>
              <a:rPr lang="en-US" sz="2800">
                <a:latin typeface="Posterama"/>
                <a:ea typeface="Calibri"/>
                <a:cs typeface="Calibri"/>
              </a:rPr>
              <a:t> </a:t>
            </a:r>
            <a:r>
              <a:rPr lang="en-US" sz="2800">
                <a:latin typeface="Posterama"/>
                <a:ea typeface="Calibri"/>
                <a:cs typeface="Calibri"/>
              </a:rPr>
              <a:t>bekommen</a:t>
            </a:r>
            <a:r>
              <a:rPr lang="en-US" sz="2800">
                <a:latin typeface="Posterama"/>
                <a:ea typeface="Calibri"/>
                <a:cs typeface="Calibri"/>
              </a:rPr>
              <a:t>, er hat </a:t>
            </a:r>
            <a:r>
              <a:rPr lang="en-US" sz="2800">
                <a:latin typeface="Posterama"/>
                <a:ea typeface="Calibri"/>
                <a:cs typeface="Calibri"/>
              </a:rPr>
              <a:t>nur</a:t>
            </a:r>
            <a:r>
              <a:rPr lang="en-US" sz="2800">
                <a:latin typeface="Posterama"/>
                <a:ea typeface="Calibri"/>
                <a:cs typeface="Calibri"/>
              </a:rPr>
              <a:t> Schilf </a:t>
            </a:r>
            <a:r>
              <a:rPr lang="en-US" sz="2800">
                <a:latin typeface="Posterama"/>
                <a:ea typeface="Calibri"/>
                <a:cs typeface="Calibri"/>
              </a:rPr>
              <a:t>aus</a:t>
            </a:r>
            <a:r>
              <a:rPr lang="en-US" sz="2800">
                <a:latin typeface="Posterama"/>
                <a:ea typeface="Calibri"/>
                <a:cs typeface="Calibri"/>
              </a:rPr>
              <a:t> </a:t>
            </a:r>
            <a:r>
              <a:rPr lang="en-US" sz="2800" b="1">
                <a:latin typeface="Posterama"/>
                <a:ea typeface="Calibri"/>
                <a:cs typeface="Calibri"/>
              </a:rPr>
              <a:t>Rumänien</a:t>
            </a:r>
            <a:r>
              <a:rPr lang="en-US" sz="2800">
                <a:latin typeface="Posterama"/>
                <a:ea typeface="Calibri"/>
                <a:cs typeface="Calibri"/>
              </a:rPr>
              <a:t>,</a:t>
            </a:r>
            <a:r>
              <a:rPr lang="en-US" sz="2800" b="1">
                <a:latin typeface="Posterama"/>
                <a:ea typeface="Calibri"/>
                <a:cs typeface="Calibri"/>
              </a:rPr>
              <a:t> </a:t>
            </a:r>
            <a:r>
              <a:rPr lang="en-US" sz="2800" b="1">
                <a:latin typeface="Posterama"/>
                <a:ea typeface="Calibri"/>
                <a:cs typeface="Calibri"/>
              </a:rPr>
              <a:t>Ungarn</a:t>
            </a:r>
            <a:r>
              <a:rPr lang="en-US" sz="2800">
                <a:latin typeface="Posterama"/>
                <a:ea typeface="Calibri"/>
                <a:cs typeface="Calibri"/>
              </a:rPr>
              <a:t>, der </a:t>
            </a:r>
            <a:r>
              <a:rPr lang="en-US" sz="2800" b="1">
                <a:latin typeface="Posterama"/>
                <a:ea typeface="Calibri"/>
                <a:cs typeface="Calibri"/>
              </a:rPr>
              <a:t>Türkei</a:t>
            </a:r>
            <a:r>
              <a:rPr lang="en-US" sz="2800">
                <a:latin typeface="Posterama"/>
                <a:ea typeface="Calibri"/>
                <a:cs typeface="Calibri"/>
              </a:rPr>
              <a:t> </a:t>
            </a:r>
            <a:r>
              <a:rPr lang="en-US" sz="2800">
                <a:latin typeface="Posterama"/>
                <a:ea typeface="Calibri"/>
                <a:cs typeface="Calibri"/>
              </a:rPr>
              <a:t>oder</a:t>
            </a:r>
            <a:r>
              <a:rPr lang="en-US" sz="2800">
                <a:latin typeface="Posterama"/>
                <a:ea typeface="Calibri"/>
                <a:cs typeface="Calibri"/>
              </a:rPr>
              <a:t> </a:t>
            </a:r>
            <a:r>
              <a:rPr lang="en-US" sz="2800" b="1">
                <a:latin typeface="Posterama"/>
                <a:ea typeface="Calibri"/>
                <a:cs typeface="Calibri"/>
              </a:rPr>
              <a:t>China.</a:t>
            </a:r>
            <a:endParaRPr lang="en-US" sz="2800">
              <a:latin typeface="Posterama"/>
              <a:ea typeface="Calibri"/>
              <a:cs typeface="Calibri"/>
            </a:endParaRPr>
          </a:p>
        </p:txBody>
      </p:sp>
      <p:sp>
        <p:nvSpPr>
          <p:cNvPr id="223602044" name="Textfeld 4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6503619" name="Rechteck: abgerundete Ecken 9"/>
          <p:cNvSpPr/>
          <p:nvPr/>
        </p:nvSpPr>
        <p:spPr bwMode="auto">
          <a:xfrm>
            <a:off x="10489679" y="308866"/>
            <a:ext cx="1946382" cy="5924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7397346" name="Rechteck: abgerundete Ecken 10"/>
          <p:cNvSpPr/>
          <p:nvPr/>
        </p:nvSpPr>
        <p:spPr bwMode="auto">
          <a:xfrm>
            <a:off x="6360354" y="2240230"/>
            <a:ext cx="5572753" cy="1851179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2199825" name="Rechteck: abgerundete Ecken 11"/>
          <p:cNvSpPr/>
          <p:nvPr/>
        </p:nvSpPr>
        <p:spPr bwMode="auto">
          <a:xfrm>
            <a:off x="6368186" y="527163"/>
            <a:ext cx="5574638" cy="1498539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80071977" name="Rechteck: abgerundete Ecken 12"/>
          <p:cNvSpPr/>
          <p:nvPr/>
        </p:nvSpPr>
        <p:spPr bwMode="auto">
          <a:xfrm>
            <a:off x="6365009" y="4332597"/>
            <a:ext cx="5573677" cy="1892911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13449679" name="Textfeld 6"/>
          <p:cNvSpPr txBox="1"/>
          <p:nvPr/>
        </p:nvSpPr>
        <p:spPr bwMode="auto">
          <a:xfrm>
            <a:off x="6506185" y="4086877"/>
            <a:ext cx="5357664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Du kannst die Zusammenhänge zwischen dem Anbau von Schilf als </a:t>
            </a:r>
            <a:r>
              <a:rPr lang="de-DE" sz="2400">
                <a:latin typeface="Posterama"/>
                <a:cs typeface="Segoe UI"/>
              </a:rPr>
              <a:t>Paludikultur</a:t>
            </a:r>
            <a:r>
              <a:rPr lang="de-DE" sz="2400">
                <a:latin typeface="Posterama"/>
                <a:cs typeface="Segoe UI"/>
              </a:rPr>
              <a:t>, den Schilfimporten und dem Klimawandel erklären. </a:t>
            </a:r>
            <a:endParaRPr/>
          </a:p>
        </p:txBody>
      </p:sp>
      <p:sp>
        <p:nvSpPr>
          <p:cNvPr id="1537441307" name="Textfeld 3"/>
          <p:cNvSpPr txBox="1"/>
          <p:nvPr/>
        </p:nvSpPr>
        <p:spPr bwMode="auto">
          <a:xfrm>
            <a:off x="6508224" y="2000173"/>
            <a:ext cx="5685454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Du </a:t>
            </a:r>
            <a:r>
              <a:rPr lang="en-US" sz="2400">
                <a:latin typeface="Posterama"/>
                <a:cs typeface="Posterama"/>
              </a:rPr>
              <a:t>kannst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dem </a:t>
            </a:r>
            <a:r>
              <a:rPr lang="en-US" sz="2400">
                <a:latin typeface="Posterama"/>
                <a:cs typeface="Posterama"/>
              </a:rPr>
              <a:t>Schilfanbau</a:t>
            </a:r>
            <a:r>
              <a:rPr lang="en-US" sz="2400">
                <a:latin typeface="Posterama"/>
                <a:cs typeface="Posterama"/>
              </a:rPr>
              <a:t>, den </a:t>
            </a:r>
            <a:r>
              <a:rPr lang="en-US" sz="2400">
                <a:latin typeface="Posterama"/>
                <a:cs typeface="Posterama"/>
              </a:rPr>
              <a:t>Schilfimporten</a:t>
            </a:r>
            <a:r>
              <a:rPr lang="en-US" sz="2400">
                <a:latin typeface="Posterama"/>
                <a:cs typeface="Posterama"/>
              </a:rPr>
              <a:t> und dem </a:t>
            </a:r>
            <a:r>
              <a:rPr lang="en-US" sz="2400">
                <a:latin typeface="Posterama"/>
                <a:cs typeface="Posterama"/>
              </a:rPr>
              <a:t>Klimawandel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erklären</a:t>
            </a:r>
            <a:r>
              <a:rPr lang="en-US" sz="2400">
                <a:latin typeface="Posterama"/>
                <a:cs typeface="Posterama"/>
              </a:rPr>
              <a:t>. </a:t>
            </a:r>
            <a:endParaRPr/>
          </a:p>
        </p:txBody>
      </p:sp>
      <p:sp>
        <p:nvSpPr>
          <p:cNvPr id="20187229" name="Flussdiagramm: Verbinder 15"/>
          <p:cNvSpPr/>
          <p:nvPr/>
        </p:nvSpPr>
        <p:spPr bwMode="auto">
          <a:xfrm>
            <a:off x="5544850" y="2848171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6133156" name="Flussdiagramm: Verbinder 23"/>
          <p:cNvSpPr/>
          <p:nvPr/>
        </p:nvSpPr>
        <p:spPr bwMode="auto">
          <a:xfrm>
            <a:off x="5544755" y="1048516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20453092" name="Textfeld 19"/>
          <p:cNvSpPr txBox="1"/>
          <p:nvPr/>
        </p:nvSpPr>
        <p:spPr bwMode="auto">
          <a:xfrm>
            <a:off x="5673954" y="2896525"/>
            <a:ext cx="283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2</a:t>
            </a:r>
            <a:endParaRPr/>
          </a:p>
        </p:txBody>
      </p:sp>
      <p:sp>
        <p:nvSpPr>
          <p:cNvPr id="976824977" name="Flussdiagramm: Verbinder 21"/>
          <p:cNvSpPr/>
          <p:nvPr/>
        </p:nvSpPr>
        <p:spPr bwMode="auto">
          <a:xfrm>
            <a:off x="5545437" y="5002115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2815310" name="Textfeld 20"/>
          <p:cNvSpPr txBox="1"/>
          <p:nvPr/>
        </p:nvSpPr>
        <p:spPr bwMode="auto">
          <a:xfrm>
            <a:off x="5656208" y="5042298"/>
            <a:ext cx="301669" cy="47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3</a:t>
            </a:r>
            <a:endParaRPr/>
          </a:p>
        </p:txBody>
      </p:sp>
      <p:sp>
        <p:nvSpPr>
          <p:cNvPr id="53843597" name="Textfeld 18"/>
          <p:cNvSpPr txBox="1"/>
          <p:nvPr/>
        </p:nvSpPr>
        <p:spPr bwMode="auto">
          <a:xfrm>
            <a:off x="5687347" y="1094284"/>
            <a:ext cx="2565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1</a:t>
            </a:r>
            <a:endParaRPr/>
          </a:p>
        </p:txBody>
      </p:sp>
      <p:sp>
        <p:nvSpPr>
          <p:cNvPr id="473723805" name="Rechteck: abgerundete Ecken 62"/>
          <p:cNvSpPr/>
          <p:nvPr/>
        </p:nvSpPr>
        <p:spPr bwMode="auto">
          <a:xfrm>
            <a:off x="1366639" y="4087970"/>
            <a:ext cx="3169920" cy="3807932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7672436" name="Freihand 58"/>
          <p:cNvPicPr/>
          <p:nvPr/>
        </p:nvPicPr>
        <p:blipFill rotWithShape="1">
          <a:blip r:embed="rId3"/>
          <a:stretch/>
        </p:blipFill>
        <p:spPr bwMode="auto">
          <a:xfrm>
            <a:off x="4925304" y="5857786"/>
            <a:ext cx="296913" cy="252173"/>
          </a:xfrm>
          <a:prstGeom prst="rect">
            <a:avLst/>
          </a:prstGeom>
        </p:spPr>
      </p:pic>
      <p:sp>
        <p:nvSpPr>
          <p:cNvPr id="1688299248" name="Rechteck: abgerundete Ecken 61"/>
          <p:cNvSpPr/>
          <p:nvPr/>
        </p:nvSpPr>
        <p:spPr bwMode="auto">
          <a:xfrm rot="16199999">
            <a:off x="706267" y="-831899"/>
            <a:ext cx="3354344" cy="5657913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8213471" name="Textfeld 5"/>
          <p:cNvSpPr txBox="1"/>
          <p:nvPr/>
        </p:nvSpPr>
        <p:spPr bwMode="auto">
          <a:xfrm>
            <a:off x="305717" y="603916"/>
            <a:ext cx="464104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Löse das Mystery und erkläre Charlottes Mutter die Zusammenhänge.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</p:txBody>
      </p:sp>
      <p:sp>
        <p:nvSpPr>
          <p:cNvPr id="1657783470" name="Textfeld 25"/>
          <p:cNvSpPr txBox="1"/>
          <p:nvPr/>
        </p:nvSpPr>
        <p:spPr bwMode="auto">
          <a:xfrm>
            <a:off x="1443360" y="4344063"/>
            <a:ext cx="3203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98229103" name="Freihand 56"/>
          <p:cNvPicPr/>
          <p:nvPr/>
        </p:nvPicPr>
        <p:blipFill rotWithShape="1">
          <a:blip r:embed="rId4"/>
          <a:stretch/>
        </p:blipFill>
        <p:spPr bwMode="auto">
          <a:xfrm>
            <a:off x="3719817" y="5966077"/>
            <a:ext cx="1389677" cy="502388"/>
          </a:xfrm>
          <a:prstGeom prst="rect">
            <a:avLst/>
          </a:prstGeom>
        </p:spPr>
      </p:pic>
      <p:sp>
        <p:nvSpPr>
          <p:cNvPr id="1391286663" name="Textfeld 4"/>
          <p:cNvSpPr txBox="1"/>
          <p:nvPr/>
        </p:nvSpPr>
        <p:spPr bwMode="auto">
          <a:xfrm>
            <a:off x="303645" y="6265455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7</a:t>
            </a:r>
            <a:endParaRPr/>
          </a:p>
        </p:txBody>
      </p:sp>
      <p:sp>
        <p:nvSpPr>
          <p:cNvPr id="86615899" name="Textfeld 1"/>
          <p:cNvSpPr txBox="1"/>
          <p:nvPr/>
        </p:nvSpPr>
        <p:spPr bwMode="auto">
          <a:xfrm>
            <a:off x="6503844" y="404081"/>
            <a:ext cx="553155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/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Du kannst den Rückgang der Anbauflächen von Schilf in Deutschland erklären.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9854442" name="Rechteck: abgerundete Ecken 11"/>
          <p:cNvSpPr/>
          <p:nvPr/>
        </p:nvSpPr>
        <p:spPr bwMode="auto">
          <a:xfrm>
            <a:off x="432835" y="2047827"/>
            <a:ext cx="3016704" cy="1318699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6752304" name="Textfeld 4"/>
          <p:cNvSpPr txBox="1"/>
          <p:nvPr/>
        </p:nvSpPr>
        <p:spPr bwMode="auto">
          <a:xfrm>
            <a:off x="11268901" y="6294156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8</a:t>
            </a:r>
            <a:endParaRPr/>
          </a:p>
        </p:txBody>
      </p:sp>
      <p:sp>
        <p:nvSpPr>
          <p:cNvPr id="2026902028" name="Rechteck: abgerundete Ecken 2"/>
          <p:cNvSpPr/>
          <p:nvPr/>
        </p:nvSpPr>
        <p:spPr bwMode="auto">
          <a:xfrm rot="16199999">
            <a:off x="5598184" y="-4741933"/>
            <a:ext cx="955863" cy="11281674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418479362" name="Rechteck: abgerundete Ecken 7"/>
          <p:cNvSpPr/>
          <p:nvPr/>
        </p:nvSpPr>
        <p:spPr bwMode="auto">
          <a:xfrm>
            <a:off x="4509182" y="2021999"/>
            <a:ext cx="3068365" cy="130631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01998481" name="Rechteck: abgerundete Ecken 22"/>
          <p:cNvSpPr/>
          <p:nvPr/>
        </p:nvSpPr>
        <p:spPr bwMode="auto">
          <a:xfrm>
            <a:off x="4559258" y="4513458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12329372" name="Rechteck: abgerundete Ecken 26"/>
          <p:cNvSpPr/>
          <p:nvPr/>
        </p:nvSpPr>
        <p:spPr bwMode="auto">
          <a:xfrm>
            <a:off x="8571695" y="2018799"/>
            <a:ext cx="3107111" cy="1312240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69956275" name="Textfeld 42"/>
          <p:cNvSpPr txBox="1"/>
          <p:nvPr/>
        </p:nvSpPr>
        <p:spPr bwMode="auto">
          <a:xfrm>
            <a:off x="593985" y="229835"/>
            <a:ext cx="1089361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1. Ziel: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den </a:t>
            </a:r>
            <a:r>
              <a:rPr lang="en-US" sz="2400">
                <a:latin typeface="Posterama"/>
                <a:cs typeface="Posterama"/>
              </a:rPr>
              <a:t>Rückgang</a:t>
            </a:r>
            <a:r>
              <a:rPr lang="en-US" sz="2400">
                <a:latin typeface="Posterama"/>
                <a:cs typeface="Posterama"/>
              </a:rPr>
              <a:t> der </a:t>
            </a:r>
            <a:r>
              <a:rPr lang="en-US" sz="2400">
                <a:latin typeface="Posterama"/>
                <a:cs typeface="Posterama"/>
              </a:rPr>
              <a:t>Anbauflächen</a:t>
            </a:r>
            <a:r>
              <a:rPr lang="en-US" sz="2400">
                <a:latin typeface="Posterama"/>
                <a:cs typeface="Posterama"/>
              </a:rPr>
              <a:t> von Schilf in Deutschland. </a:t>
            </a:r>
            <a:endParaRPr/>
          </a:p>
        </p:txBody>
      </p:sp>
      <p:sp>
        <p:nvSpPr>
          <p:cNvPr id="313497896" name="Textfeld 44"/>
          <p:cNvSpPr txBox="1"/>
          <p:nvPr/>
        </p:nvSpPr>
        <p:spPr bwMode="auto">
          <a:xfrm>
            <a:off x="492321" y="2076775"/>
            <a:ext cx="28891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strenge Naturschutz-</a:t>
            </a:r>
            <a:r>
              <a:rPr lang="de-DE" sz="2400">
                <a:latin typeface="Posterama"/>
                <a:cs typeface="Segoe UI"/>
              </a:rPr>
              <a:t>maßnahmen</a:t>
            </a:r>
            <a:r>
              <a:rPr lang="de-DE" sz="2400">
                <a:latin typeface="Posterama"/>
                <a:cs typeface="Segoe UI"/>
              </a:rPr>
              <a:t> </a:t>
            </a:r>
            <a:endParaRPr/>
          </a:p>
        </p:txBody>
      </p:sp>
      <p:sp>
        <p:nvSpPr>
          <p:cNvPr id="1136549059" name="Textfeld 46"/>
          <p:cNvSpPr txBox="1"/>
          <p:nvPr/>
        </p:nvSpPr>
        <p:spPr bwMode="auto">
          <a:xfrm>
            <a:off x="4719283" y="1621959"/>
            <a:ext cx="270736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lange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keine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Förderung</a:t>
            </a:r>
            <a:r>
              <a:rPr lang="en-US" sz="2400">
                <a:latin typeface="Posterama"/>
                <a:cs typeface="Posterama"/>
              </a:rPr>
              <a:t> des </a:t>
            </a:r>
            <a:r>
              <a:rPr lang="en-US" sz="2400">
                <a:latin typeface="Posterama"/>
                <a:cs typeface="Posterama"/>
              </a:rPr>
              <a:t>Schilfanbaus</a:t>
            </a:r>
            <a:endParaRPr lang="en-US" sz="2400">
              <a:latin typeface="Posterama"/>
              <a:cs typeface="Posterama"/>
            </a:endParaRPr>
          </a:p>
        </p:txBody>
      </p:sp>
      <p:sp>
        <p:nvSpPr>
          <p:cNvPr id="1013052491" name="Textfeld 49"/>
          <p:cNvSpPr txBox="1"/>
          <p:nvPr/>
        </p:nvSpPr>
        <p:spPr bwMode="auto">
          <a:xfrm>
            <a:off x="4644576" y="4575937"/>
            <a:ext cx="2889125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Rückgang des Schilfanbaus in Deutschland </a:t>
            </a:r>
            <a:endParaRPr/>
          </a:p>
        </p:txBody>
      </p:sp>
      <p:sp>
        <p:nvSpPr>
          <p:cNvPr id="2132018252" name="Pfeil: nach rechts 19"/>
          <p:cNvSpPr/>
          <p:nvPr/>
        </p:nvSpPr>
        <p:spPr bwMode="auto">
          <a:xfrm rot="8039999">
            <a:off x="7432914" y="3841105"/>
            <a:ext cx="1174228" cy="975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250794" name="Textfeld 15"/>
          <p:cNvSpPr txBox="1"/>
          <p:nvPr/>
        </p:nvSpPr>
        <p:spPr bwMode="auto">
          <a:xfrm>
            <a:off x="8752717" y="1806647"/>
            <a:ext cx="2707364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Winter </a:t>
            </a:r>
            <a:r>
              <a:rPr lang="en-US" sz="2400">
                <a:latin typeface="Posterama"/>
                <a:cs typeface="Posterama"/>
              </a:rPr>
              <a:t>werden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wärmer</a:t>
            </a:r>
            <a:endParaRPr lang="en-US" sz="2400">
              <a:latin typeface="Posterama"/>
              <a:cs typeface="Posterama"/>
            </a:endParaRPr>
          </a:p>
        </p:txBody>
      </p:sp>
      <p:sp>
        <p:nvSpPr>
          <p:cNvPr id="1417041199" name="Pfeil: nach rechts 21"/>
          <p:cNvSpPr/>
          <p:nvPr/>
        </p:nvSpPr>
        <p:spPr bwMode="auto">
          <a:xfrm rot="2579999">
            <a:off x="3458890" y="3838522"/>
            <a:ext cx="1174228" cy="975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54976620" name="Pfeil: nach rechts 25"/>
          <p:cNvSpPr/>
          <p:nvPr/>
        </p:nvSpPr>
        <p:spPr bwMode="auto">
          <a:xfrm rot="5400000">
            <a:off x="5619612" y="3855312"/>
            <a:ext cx="780313" cy="1040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0581658" name="Textfeld 29"/>
          <p:cNvSpPr txBox="1"/>
          <p:nvPr/>
        </p:nvSpPr>
        <p:spPr bwMode="auto">
          <a:xfrm>
            <a:off x="2770332" y="3985984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führen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374598156" name="Textfeld 31"/>
          <p:cNvSpPr txBox="1"/>
          <p:nvPr/>
        </p:nvSpPr>
        <p:spPr bwMode="auto">
          <a:xfrm>
            <a:off x="6205789" y="3734136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386860503" name="Textfeld 34"/>
          <p:cNvSpPr txBox="1"/>
          <p:nvPr/>
        </p:nvSpPr>
        <p:spPr bwMode="auto">
          <a:xfrm>
            <a:off x="8246400" y="3985984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5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9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47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4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32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04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5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0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9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05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854442" grpId="0" animBg="1"/>
      <p:bldP spid="1418479362" grpId="0" animBg="1"/>
      <p:bldP spid="1301998481" grpId="0" animBg="1"/>
      <p:bldP spid="812329372" grpId="0" animBg="1"/>
      <p:bldP spid="313497896" grpId="0"/>
      <p:bldP spid="1136549059" grpId="0"/>
      <p:bldP spid="1013052491" grpId="0"/>
      <p:bldP spid="2132018252" grpId="0" animBg="1"/>
      <p:bldP spid="123250794" grpId="0"/>
      <p:bldP spid="1417041199" grpId="0" animBg="1"/>
      <p:bldP spid="1654976620" grpId="0" animBg="1"/>
      <p:bldP spid="1630581658" grpId="0"/>
      <p:bldP spid="1374598156" grpId="0"/>
      <p:bldP spid="386860503" grpId="0"/>
    </p:bld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ONLYOFFICE/9.1.0.167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Janika Neumann</cp:lastModifiedBy>
  <cp:revision>23</cp:revision>
  <dcterms:created xsi:type="dcterms:W3CDTF">2025-05-18T19:11:38Z</dcterms:created>
  <dcterms:modified xsi:type="dcterms:W3CDTF">2025-12-18T17:05:32Z</dcterms:modified>
</cp:coreProperties>
</file>