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de-DE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61" d="100"/>
          <a:sy n="61" d="100"/>
        </p:scale>
        <p:origin x="860" y="60"/>
      </p:cViewPr>
      <p:guideLst>
        <p:guide pos="3840"/>
        <p:guide pos="2160" orient="horz"/>
      </p:guideLst>
    </p:cSldViewPr>
  </p:slideViewPr>
  <p:gridSpacing cx="108014" cy="108014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3061051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34882321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B57C94-964A-3D44-897C-0056BDD1999B}" type="datetimeFigureOut">
              <a:rPr lang="de-DE"/>
              <a:t>17.12.2025</a:t>
            </a:fld>
            <a:endParaRPr lang="de-DE"/>
          </a:p>
        </p:txBody>
      </p:sp>
      <p:sp>
        <p:nvSpPr>
          <p:cNvPr id="1255361052" name="Folienbildplatzhalt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958896443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556320634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48646591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7B8C54-7BB1-DB49-84F0-64C4E993301A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699763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3506481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7832443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24F0D1B-2772-9F4F-8A5E-8D9F11409A8C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158700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1494056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1316909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C42610C-AE98-EA07-F1C4-0D78ECA63C8F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883091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7385140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9545923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5B7CB8E-7334-4978-1E22-0B32296F5ACC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280178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367068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02539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7B4E04-760E-9546-3968-80E9A927471F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211817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0059701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013912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7B4E04-760E-9546-3968-80E9A927471F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628374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5686984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0578137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DC0E0E7-B29E-931E-C823-DED4603B2BC5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601801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5668178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57482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88172BC-C7B4-2458-836F-DF9B2E835D64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58065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0319884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5385704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6CCCADE-6E4F-E956-62C1-232579A1FDE9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567209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95014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5313087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A0B1094-5672-FED2-CC50-02B79EA3A96B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718232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7187130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9914446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F551853-1BB0-5DF3-0551-C010838E745F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184937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8324155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0776698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064B73-2E88-A97F-67EE-FAE9FB9BD886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214345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1039283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5790006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3FB6AB3-4361-6A49-1E8C-C66D4C12C733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929514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75845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1282832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C5C396-2709-7775-D00C-83B10E9603BF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7318709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829380970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2055561530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159634524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78019204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367132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92802408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696531313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50467430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47960400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6759915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317306851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03621803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793843682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83477071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850165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881795078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683265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32171518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41116690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739951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5848209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6803661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61757352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43820690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249798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123779218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9871631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35313373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916670175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2661842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7986048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2154807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735358829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760930089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26090234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646587069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98861191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43936146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157116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003238707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372926607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11625112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115828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417760270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46444895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0550948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55493439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01674948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481874256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24720485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48886761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3086085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641465382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368477447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03364391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760601527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41158314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3391578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85233950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884047110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84852413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178427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802006FE-6571-4354-8775-F8708372C227}" type="slidenum">
              <a:rPr lang="de-DE"/>
              <a:t>1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media1.svg"/><Relationship Id="rId7" Type="http://schemas.openxmlformats.org/officeDocument/2006/relationships/image" Target="../media/image4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reativecommons.org/licenses/by/4.0/deed.de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3292275" name="Grafik 4" descr="Ein Bild, das Text, Schrift, Grafiken, Logo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7707149" y="5650738"/>
            <a:ext cx="1838159" cy="650400"/>
          </a:xfrm>
          <a:prstGeom prst="rect">
            <a:avLst/>
          </a:prstGeom>
          <a:ln>
            <a:noFill/>
          </a:ln>
        </p:spPr>
      </p:pic>
      <p:pic>
        <p:nvPicPr>
          <p:cNvPr id="1893018597" name="Grafik 6" descr="Ein Bild, das Logo, Schrift, Grafiken, Grafikdesign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6267856" y="5606193"/>
            <a:ext cx="1278550" cy="695170"/>
          </a:xfrm>
          <a:prstGeom prst="rect">
            <a:avLst/>
          </a:prstGeom>
          <a:ln>
            <a:noFill/>
          </a:ln>
        </p:spPr>
      </p:pic>
      <p:sp>
        <p:nvSpPr>
          <p:cNvPr id="1549781263" name="Textfeld 4"/>
          <p:cNvSpPr txBox="1"/>
          <p:nvPr/>
        </p:nvSpPr>
        <p:spPr bwMode="auto">
          <a:xfrm rot="10800000" flipV="1">
            <a:off x="339746" y="4509356"/>
            <a:ext cx="10852554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3600">
                <a:solidFill>
                  <a:srgbClr val="70872B"/>
                </a:solidFill>
                <a:latin typeface="Posterama"/>
                <a:cs typeface="Posterama"/>
              </a:rPr>
              <a:t>Was Gurken &amp; Salate mit Mooren zu tun haben</a:t>
            </a:r>
            <a:endParaRPr/>
          </a:p>
        </p:txBody>
      </p:sp>
      <p:pic>
        <p:nvPicPr>
          <p:cNvPr id="27067210" name="Grafik 7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9273001" y="5316328"/>
            <a:ext cx="2922520" cy="1537253"/>
          </a:xfrm>
          <a:prstGeom prst="rect">
            <a:avLst/>
          </a:prstGeom>
        </p:spPr>
      </p:pic>
      <p:cxnSp>
        <p:nvCxnSpPr>
          <p:cNvPr id="156107753" name="Gerade Verbindung 8"/>
          <p:cNvCxnSpPr/>
          <p:nvPr/>
        </p:nvCxnSpPr>
        <p:spPr bwMode="auto">
          <a:xfrm>
            <a:off x="-138896" y="4058852"/>
            <a:ext cx="12496800" cy="0"/>
          </a:xfrm>
          <a:prstGeom prst="line">
            <a:avLst/>
          </a:prstGeom>
          <a:ln w="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689006" name="Textfeld 2"/>
          <p:cNvSpPr txBox="1"/>
          <p:nvPr/>
        </p:nvSpPr>
        <p:spPr bwMode="auto">
          <a:xfrm>
            <a:off x="380365" y="5184195"/>
            <a:ext cx="7846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i="1">
                <a:solidFill>
                  <a:srgbClr val="70872B"/>
                </a:solidFill>
                <a:latin typeface="Posterama"/>
                <a:cs typeface="Posterama"/>
              </a:rPr>
              <a:t>Torf-Mystery</a:t>
            </a:r>
            <a:endParaRPr/>
          </a:p>
        </p:txBody>
      </p:sp>
      <p:pic>
        <p:nvPicPr>
          <p:cNvPr id="2037727275" name="Grafik 9" descr="Ein Bild, das Baum, Himmel, draußen, Landschaft enthält.&#10;&#10;Automatisch generierte Beschreibung"/>
          <p:cNvPicPr>
            <a:picLocks noChangeAspect="1"/>
          </p:cNvPicPr>
          <p:nvPr/>
        </p:nvPicPr>
        <p:blipFill rotWithShape="1">
          <a:blip r:embed="rId7"/>
          <a:srcRect l="0" t="0" r="0" b="12170"/>
          <a:stretch/>
        </p:blipFill>
        <p:spPr bwMode="auto">
          <a:xfrm>
            <a:off x="-155652" y="-2115112"/>
            <a:ext cx="12496799" cy="6173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8509105" name="Textfeld 4"/>
          <p:cNvSpPr txBox="1"/>
          <p:nvPr/>
        </p:nvSpPr>
        <p:spPr bwMode="auto">
          <a:xfrm>
            <a:off x="11462425" y="6209489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</a:t>
            </a:r>
            <a:endParaRPr/>
          </a:p>
        </p:txBody>
      </p:sp>
      <p:sp>
        <p:nvSpPr>
          <p:cNvPr id="1484717730" name="Textfeld 10"/>
          <p:cNvSpPr txBox="1"/>
          <p:nvPr/>
        </p:nvSpPr>
        <p:spPr bwMode="auto">
          <a:xfrm>
            <a:off x="2387046" y="2250904"/>
            <a:ext cx="159258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Eigenschaften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68505897" name="Textfeld 15"/>
          <p:cNvSpPr txBox="1"/>
          <p:nvPr/>
        </p:nvSpPr>
        <p:spPr bwMode="auto">
          <a:xfrm>
            <a:off x="7674470" y="2253575"/>
            <a:ext cx="126399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ideal für</a:t>
            </a:r>
            <a:endParaRPr lang="de-DE" sz="16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559921598" name="Textfeld 17"/>
          <p:cNvSpPr txBox="1"/>
          <p:nvPr/>
        </p:nvSpPr>
        <p:spPr bwMode="auto">
          <a:xfrm>
            <a:off x="10367635" y="3932571"/>
            <a:ext cx="14572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deswegen</a:t>
            </a:r>
            <a:endParaRPr lang="de-DE" sz="16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833433832" name="Textfeld 8"/>
          <p:cNvSpPr txBox="1"/>
          <p:nvPr/>
        </p:nvSpPr>
        <p:spPr bwMode="auto">
          <a:xfrm>
            <a:off x="7754356" y="5166751"/>
            <a:ext cx="13837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deswegen</a:t>
            </a:r>
            <a:endParaRPr/>
          </a:p>
        </p:txBody>
      </p:sp>
      <p:sp>
        <p:nvSpPr>
          <p:cNvPr id="1912810644" name="Abgerundetes Rechteck 31"/>
          <p:cNvSpPr/>
          <p:nvPr/>
        </p:nvSpPr>
        <p:spPr bwMode="auto">
          <a:xfrm>
            <a:off x="439018" y="2013804"/>
            <a:ext cx="187963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Segoe UI"/>
              </a:rPr>
              <a:t>Torf</a:t>
            </a:r>
            <a:endParaRPr lang="de-DE" sz="2600">
              <a:solidFill>
                <a:schemeClr val="tx1"/>
              </a:solidFill>
            </a:endParaRPr>
          </a:p>
        </p:txBody>
      </p:sp>
      <p:sp>
        <p:nvSpPr>
          <p:cNvPr id="962974339" name="Abgerundetes Rechteck 32"/>
          <p:cNvSpPr/>
          <p:nvPr/>
        </p:nvSpPr>
        <p:spPr bwMode="auto">
          <a:xfrm>
            <a:off x="459707" y="445107"/>
            <a:ext cx="11313963" cy="888937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solidFill>
              <a:srgbClr val="96B3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  <a:latin typeface="Posterama"/>
              <a:cs typeface="Posterama"/>
            </a:endParaRPr>
          </a:p>
          <a:p>
            <a:pPr algn="ctr"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1. Erkläre, was Hans Joosten damit meint, dass wir alle Torf essen, </a:t>
            </a:r>
            <a:endParaRPr/>
          </a:p>
          <a:p>
            <a:pPr algn="ctr"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wenn wir in ein Salatblatt oder eine Gurke beißen.</a:t>
            </a:r>
            <a:endParaRPr/>
          </a:p>
          <a:p>
            <a:pPr algn="ctr">
              <a:defRPr/>
            </a:pPr>
            <a:endParaRPr lang="en-US" sz="2400">
              <a:solidFill>
                <a:schemeClr val="tx1"/>
              </a:solidFill>
              <a:latin typeface="Posterama"/>
              <a:cs typeface="Posterama"/>
            </a:endParaRPr>
          </a:p>
        </p:txBody>
      </p:sp>
      <p:sp>
        <p:nvSpPr>
          <p:cNvPr id="580445168" name="Abgerundetes Rechteck 35"/>
          <p:cNvSpPr/>
          <p:nvPr/>
        </p:nvSpPr>
        <p:spPr bwMode="auto">
          <a:xfrm>
            <a:off x="4159831" y="1808331"/>
            <a:ext cx="3287956" cy="1765685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80000">
              <a:buFont typeface="Arial"/>
              <a:buChar char="•"/>
              <a:defRPr/>
            </a:pPr>
            <a:endParaRPr lang="de-DE" sz="2600">
              <a:solidFill>
                <a:schemeClr val="tx1"/>
              </a:solidFill>
              <a:latin typeface="Posterama"/>
              <a:cs typeface="Posterama"/>
            </a:endParaRPr>
          </a:p>
          <a:p>
            <a:pPr indent="-180000">
              <a:buFont typeface="Arial"/>
              <a:buChar char="•"/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Posterama"/>
              </a:rPr>
              <a:t>guter Wasserspeicher</a:t>
            </a:r>
            <a:endParaRPr/>
          </a:p>
          <a:p>
            <a:pPr indent="-180000">
              <a:buFont typeface="Arial"/>
              <a:buChar char="•"/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Posterama"/>
              </a:rPr>
              <a:t>geringer pH-Wert</a:t>
            </a:r>
            <a:endParaRPr/>
          </a:p>
          <a:p>
            <a:pPr indent="-180000">
              <a:buFont typeface="Arial"/>
              <a:buChar char="•"/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Posterama"/>
              </a:rPr>
              <a:t>nährstoffarm</a:t>
            </a:r>
            <a:endParaRPr/>
          </a:p>
          <a:p>
            <a:pPr algn="ctr">
              <a:defRPr/>
            </a:pPr>
            <a:endParaRPr lang="en-US" sz="2600">
              <a:solidFill>
                <a:schemeClr val="tx1"/>
              </a:solidFill>
              <a:latin typeface="Posterama"/>
              <a:cs typeface="Posterama"/>
            </a:endParaRPr>
          </a:p>
        </p:txBody>
      </p:sp>
      <p:sp>
        <p:nvSpPr>
          <p:cNvPr id="573849737" name="Abgerundetes Rechteck 36"/>
          <p:cNvSpPr/>
          <p:nvPr/>
        </p:nvSpPr>
        <p:spPr bwMode="auto">
          <a:xfrm>
            <a:off x="8966912" y="2032942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Posterama"/>
              </a:rPr>
              <a:t>Herstellung von Gartenerde</a:t>
            </a:r>
            <a:endParaRPr/>
          </a:p>
        </p:txBody>
      </p:sp>
      <p:sp>
        <p:nvSpPr>
          <p:cNvPr id="1294787378" name="Abgerundetes Rechteck 40"/>
          <p:cNvSpPr/>
          <p:nvPr/>
        </p:nvSpPr>
        <p:spPr bwMode="auto">
          <a:xfrm>
            <a:off x="4201078" y="4945115"/>
            <a:ext cx="3287955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Posterama"/>
              </a:rPr>
              <a:t>„Wir alle </a:t>
            </a:r>
            <a:endParaRPr/>
          </a:p>
          <a:p>
            <a:pPr algn="ctr"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Posterama"/>
              </a:rPr>
              <a:t>essen Torf“</a:t>
            </a:r>
            <a:endParaRPr/>
          </a:p>
        </p:txBody>
      </p:sp>
      <p:sp>
        <p:nvSpPr>
          <p:cNvPr id="1012363547" name="Abgerundetes Rechteck 41"/>
          <p:cNvSpPr/>
          <p:nvPr/>
        </p:nvSpPr>
        <p:spPr bwMode="auto">
          <a:xfrm>
            <a:off x="8966911" y="4945115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Posterama"/>
              </a:rPr>
              <a:t>Nutzung für Gemüseanbau</a:t>
            </a:r>
            <a:endParaRPr/>
          </a:p>
        </p:txBody>
      </p:sp>
      <p:cxnSp>
        <p:nvCxnSpPr>
          <p:cNvPr id="1844662846" name="Gerade Verbindung mit Pfeil 2"/>
          <p:cNvCxnSpPr/>
          <p:nvPr/>
        </p:nvCxnSpPr>
        <p:spPr bwMode="auto">
          <a:xfrm flipV="1">
            <a:off x="2431914" y="2666794"/>
            <a:ext cx="1592585" cy="14793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231774" name="Gerade Verbindung mit Pfeil 9"/>
          <p:cNvCxnSpPr/>
          <p:nvPr/>
        </p:nvCxnSpPr>
        <p:spPr bwMode="auto">
          <a:xfrm>
            <a:off x="7594654" y="2691174"/>
            <a:ext cx="1303868" cy="4893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3282667" name="Gerade Verbindung mit Pfeil 11"/>
          <p:cNvCxnSpPr/>
          <p:nvPr/>
        </p:nvCxnSpPr>
        <p:spPr bwMode="auto">
          <a:xfrm flipH="1">
            <a:off x="10359582" y="3505199"/>
            <a:ext cx="8053" cy="1303737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8765654" name="Gerade Verbindung mit Pfeil 18"/>
          <p:cNvCxnSpPr/>
          <p:nvPr/>
        </p:nvCxnSpPr>
        <p:spPr bwMode="auto">
          <a:xfrm flipH="1">
            <a:off x="7594654" y="5609243"/>
            <a:ext cx="1257848" cy="4893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71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44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9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28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3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6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78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717730" grpId="0"/>
      <p:bldP spid="68505897" grpId="0"/>
      <p:bldP spid="1559921598" grpId="0"/>
      <p:bldP spid="833433832" grpId="0"/>
      <p:bldP spid="1912810644" grpId="0" animBg="1"/>
      <p:bldP spid="580445168" grpId="0" animBg="1"/>
      <p:bldP spid="573849737" grpId="0" animBg="1"/>
      <p:bldP spid="1294787378" grpId="0" animBg="1"/>
      <p:bldP spid="10123635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9141561" name="Textfeld 4"/>
          <p:cNvSpPr txBox="1"/>
          <p:nvPr/>
        </p:nvSpPr>
        <p:spPr bwMode="auto">
          <a:xfrm>
            <a:off x="11462425" y="6209489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</a:t>
            </a:r>
            <a:endParaRPr/>
          </a:p>
        </p:txBody>
      </p:sp>
      <p:sp>
        <p:nvSpPr>
          <p:cNvPr id="1318202339" name="Textfeld 10"/>
          <p:cNvSpPr txBox="1"/>
          <p:nvPr/>
        </p:nvSpPr>
        <p:spPr bwMode="auto">
          <a:xfrm>
            <a:off x="3318485" y="2260106"/>
            <a:ext cx="155599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Bedarf an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767808668" name="Textfeld 15"/>
          <p:cNvSpPr txBox="1"/>
          <p:nvPr/>
        </p:nvSpPr>
        <p:spPr bwMode="auto">
          <a:xfrm>
            <a:off x="7588507" y="2260106"/>
            <a:ext cx="126399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6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924898863" name="Textfeld 17"/>
          <p:cNvSpPr txBox="1"/>
          <p:nvPr/>
        </p:nvSpPr>
        <p:spPr bwMode="auto">
          <a:xfrm>
            <a:off x="10367635" y="3932571"/>
            <a:ext cx="14572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6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487149499" name="Textfeld 8"/>
          <p:cNvSpPr txBox="1"/>
          <p:nvPr/>
        </p:nvSpPr>
        <p:spPr bwMode="auto">
          <a:xfrm>
            <a:off x="7725193" y="5202600"/>
            <a:ext cx="13837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verstärkt</a:t>
            </a:r>
            <a:endParaRPr/>
          </a:p>
        </p:txBody>
      </p:sp>
      <p:sp>
        <p:nvSpPr>
          <p:cNvPr id="2102025720" name="Abgerundetes Rechteck 31"/>
          <p:cNvSpPr/>
          <p:nvPr/>
        </p:nvSpPr>
        <p:spPr bwMode="auto">
          <a:xfrm>
            <a:off x="439018" y="2013804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Segoe UI"/>
              </a:rPr>
              <a:t>Gemüseanbau</a:t>
            </a:r>
            <a:endParaRPr/>
          </a:p>
        </p:txBody>
      </p:sp>
      <p:sp>
        <p:nvSpPr>
          <p:cNvPr id="1170446798" name="Abgerundetes Rechteck 32"/>
          <p:cNvSpPr/>
          <p:nvPr/>
        </p:nvSpPr>
        <p:spPr bwMode="auto">
          <a:xfrm>
            <a:off x="459707" y="445107"/>
            <a:ext cx="11313963" cy="888937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solidFill>
              <a:srgbClr val="96B3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  <a:latin typeface="Posterama"/>
              <a:cs typeface="Posterama"/>
            </a:endParaRPr>
          </a:p>
          <a:p>
            <a:pPr algn="ctr"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2. Erkläre den Zusammenhang zwischen dem Anbau von Gemüse, </a:t>
            </a:r>
            <a:endParaRPr/>
          </a:p>
          <a:p>
            <a:pPr algn="ctr"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Mooren und dem Klimawandel. </a:t>
            </a:r>
            <a:endParaRPr/>
          </a:p>
          <a:p>
            <a:pPr algn="ctr">
              <a:defRPr/>
            </a:pPr>
            <a:endParaRPr lang="en-US" sz="2400">
              <a:solidFill>
                <a:schemeClr val="tx1"/>
              </a:solidFill>
              <a:latin typeface="Posterama"/>
              <a:cs typeface="Posterama"/>
            </a:endParaRPr>
          </a:p>
        </p:txBody>
      </p:sp>
      <p:sp>
        <p:nvSpPr>
          <p:cNvPr id="2134682568" name="Abgerundetes Rechteck 35"/>
          <p:cNvSpPr/>
          <p:nvPr/>
        </p:nvSpPr>
        <p:spPr bwMode="auto">
          <a:xfrm>
            <a:off x="4704526" y="2013804"/>
            <a:ext cx="2724904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>
                <a:solidFill>
                  <a:schemeClr val="tx1"/>
                </a:solidFill>
                <a:latin typeface="Posterama"/>
                <a:cs typeface="Segoe UI"/>
              </a:rPr>
              <a:t>Torf</a:t>
            </a:r>
            <a:endParaRPr/>
          </a:p>
        </p:txBody>
      </p:sp>
      <p:sp>
        <p:nvSpPr>
          <p:cNvPr id="291802953" name="Abgerundetes Rechteck 36"/>
          <p:cNvSpPr/>
          <p:nvPr/>
        </p:nvSpPr>
        <p:spPr bwMode="auto">
          <a:xfrm>
            <a:off x="8852504" y="2032942"/>
            <a:ext cx="2900478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Segoe UI"/>
              </a:rPr>
              <a:t>Torfabbau aus trockengelegten Mooren</a:t>
            </a:r>
            <a:endParaRPr/>
          </a:p>
        </p:txBody>
      </p:sp>
      <p:sp>
        <p:nvSpPr>
          <p:cNvPr id="1100664202" name="Abgerundetes Rechteck 40"/>
          <p:cNvSpPr/>
          <p:nvPr/>
        </p:nvSpPr>
        <p:spPr bwMode="auto">
          <a:xfrm>
            <a:off x="4764129" y="4945115"/>
            <a:ext cx="2724904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Segoe UI"/>
              </a:rPr>
              <a:t>Treibhauseffekt</a:t>
            </a:r>
            <a:endParaRPr/>
          </a:p>
        </p:txBody>
      </p:sp>
      <p:sp>
        <p:nvSpPr>
          <p:cNvPr id="1460250965" name="Abgerundetes Rechteck 41"/>
          <p:cNvSpPr/>
          <p:nvPr/>
        </p:nvSpPr>
        <p:spPr bwMode="auto">
          <a:xfrm>
            <a:off x="8966911" y="4945115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Segoe UI"/>
              </a:rPr>
              <a:t>Freisetzung </a:t>
            </a:r>
            <a:r>
              <a:rPr lang="de-DE" sz="2800">
                <a:solidFill>
                  <a:schemeClr val="tx1"/>
                </a:solidFill>
                <a:latin typeface="Posterama"/>
                <a:cs typeface="Segoe UI"/>
              </a:rPr>
              <a:t>CO</a:t>
            </a:r>
            <a:r>
              <a:rPr lang="de-DE" sz="2800" baseline="-25000">
                <a:solidFill>
                  <a:schemeClr val="tx1"/>
                </a:solidFill>
              </a:rPr>
              <a:t>2</a:t>
            </a:r>
            <a:endParaRPr>
              <a:solidFill>
                <a:schemeClr val="tx1"/>
              </a:solidFill>
            </a:endParaRPr>
          </a:p>
        </p:txBody>
      </p:sp>
      <p:cxnSp>
        <p:nvCxnSpPr>
          <p:cNvPr id="1352128524" name="Gerade Verbindung mit Pfeil 2"/>
          <p:cNvCxnSpPr/>
          <p:nvPr/>
        </p:nvCxnSpPr>
        <p:spPr bwMode="auto">
          <a:xfrm>
            <a:off x="3311312" y="2671488"/>
            <a:ext cx="1303868" cy="4893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4864199" name="Gerade Verbindung mit Pfeil 9"/>
          <p:cNvCxnSpPr/>
          <p:nvPr/>
        </p:nvCxnSpPr>
        <p:spPr bwMode="auto">
          <a:xfrm>
            <a:off x="7554712" y="2641534"/>
            <a:ext cx="1204394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9490642" name="Gerade Verbindung mit Pfeil 11"/>
          <p:cNvCxnSpPr/>
          <p:nvPr/>
        </p:nvCxnSpPr>
        <p:spPr bwMode="auto">
          <a:xfrm flipH="1">
            <a:off x="10359582" y="3505199"/>
            <a:ext cx="8053" cy="1303737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7504630" name="Gerade Verbindung mit Pfeil 18"/>
          <p:cNvCxnSpPr/>
          <p:nvPr/>
        </p:nvCxnSpPr>
        <p:spPr bwMode="auto">
          <a:xfrm flipH="1">
            <a:off x="7594654" y="5609243"/>
            <a:ext cx="1257848" cy="4893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0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20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2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68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80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8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0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89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9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25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14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5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6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8202339" grpId="0"/>
      <p:bldP spid="1767808668" grpId="0"/>
      <p:bldP spid="1924898863" grpId="0"/>
      <p:bldP spid="487149499" grpId="0"/>
      <p:bldP spid="2102025720" grpId="0" animBg="1"/>
      <p:bldP spid="2134682568" grpId="0" animBg="1"/>
      <p:bldP spid="291802953" grpId="0" animBg="1"/>
      <p:bldP spid="1100664202" grpId="0" animBg="1"/>
      <p:bldP spid="14602509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7860622" name="Textfeld 4"/>
          <p:cNvSpPr txBox="1"/>
          <p:nvPr/>
        </p:nvSpPr>
        <p:spPr bwMode="auto">
          <a:xfrm>
            <a:off x="11462425" y="6209489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</a:t>
            </a:r>
            <a:endParaRPr/>
          </a:p>
        </p:txBody>
      </p:sp>
      <p:sp>
        <p:nvSpPr>
          <p:cNvPr id="699745276" name="Textfeld 10"/>
          <p:cNvSpPr txBox="1"/>
          <p:nvPr/>
        </p:nvSpPr>
        <p:spPr bwMode="auto">
          <a:xfrm>
            <a:off x="5120906" y="1611223"/>
            <a:ext cx="172853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ähnliche Eigenschaften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208069503" name="Abgerundetes Rechteck 31"/>
          <p:cNvSpPr/>
          <p:nvPr/>
        </p:nvSpPr>
        <p:spPr bwMode="auto">
          <a:xfrm>
            <a:off x="3197208" y="1581283"/>
            <a:ext cx="204496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Segoe UI"/>
              </a:rPr>
              <a:t>Torf</a:t>
            </a:r>
            <a:endParaRPr lang="de-DE" sz="2600">
              <a:solidFill>
                <a:schemeClr val="tx1"/>
              </a:solidFill>
            </a:endParaRPr>
          </a:p>
        </p:txBody>
      </p:sp>
      <p:sp>
        <p:nvSpPr>
          <p:cNvPr id="640360342" name="Abgerundetes Rechteck 32"/>
          <p:cNvSpPr/>
          <p:nvPr/>
        </p:nvSpPr>
        <p:spPr bwMode="auto">
          <a:xfrm>
            <a:off x="459707" y="445107"/>
            <a:ext cx="11313963" cy="888937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solidFill>
              <a:srgbClr val="96B3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  <a:latin typeface="Posterama"/>
              <a:cs typeface="Posterama"/>
            </a:endParaRPr>
          </a:p>
          <a:p>
            <a:pPr algn="ctr"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3. Erkläre den Zusammenhang zwischen Torfmoosen, </a:t>
            </a:r>
            <a:endParaRPr/>
          </a:p>
          <a:p>
            <a:pPr algn="ctr"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dem Gemüseanbau und dem Klimaschutz. </a:t>
            </a:r>
            <a:endParaRPr/>
          </a:p>
          <a:p>
            <a:pPr algn="ctr">
              <a:defRPr/>
            </a:pPr>
            <a:endParaRPr lang="en-US" sz="2400">
              <a:solidFill>
                <a:schemeClr val="tx1"/>
              </a:solidFill>
              <a:latin typeface="Posterama"/>
              <a:cs typeface="Posterama"/>
            </a:endParaRPr>
          </a:p>
        </p:txBody>
      </p:sp>
      <p:sp>
        <p:nvSpPr>
          <p:cNvPr id="1902549411" name="Abgerundetes Rechteck 35"/>
          <p:cNvSpPr/>
          <p:nvPr/>
        </p:nvSpPr>
        <p:spPr bwMode="auto">
          <a:xfrm>
            <a:off x="6889633" y="1567719"/>
            <a:ext cx="204496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>
                <a:solidFill>
                  <a:schemeClr val="tx1"/>
                </a:solidFill>
                <a:latin typeface="Posterama"/>
                <a:cs typeface="Posterama"/>
              </a:rPr>
              <a:t>Torfmoose</a:t>
            </a:r>
            <a:endParaRPr/>
          </a:p>
        </p:txBody>
      </p:sp>
      <p:cxnSp>
        <p:nvCxnSpPr>
          <p:cNvPr id="628261732" name="Gerade Verbindung mit Pfeil 2"/>
          <p:cNvCxnSpPr/>
          <p:nvPr/>
        </p:nvCxnSpPr>
        <p:spPr bwMode="auto">
          <a:xfrm>
            <a:off x="5293748" y="2243860"/>
            <a:ext cx="1516202" cy="0"/>
          </a:xfrm>
          <a:prstGeom prst="straightConnector1">
            <a:avLst/>
          </a:prstGeom>
          <a:ln w="63500"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8686316" name="Gerade Verbindung mit Pfeil 6"/>
          <p:cNvCxnSpPr/>
          <p:nvPr/>
        </p:nvCxnSpPr>
        <p:spPr bwMode="auto">
          <a:xfrm>
            <a:off x="5185715" y="2898925"/>
            <a:ext cx="272289" cy="641081"/>
          </a:xfrm>
          <a:prstGeom prst="straightConnector1">
            <a:avLst/>
          </a:prstGeom>
          <a:ln w="635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5204211" name="Textfeld 19"/>
          <p:cNvSpPr txBox="1"/>
          <p:nvPr/>
        </p:nvSpPr>
        <p:spPr bwMode="auto">
          <a:xfrm>
            <a:off x="5311341" y="2842235"/>
            <a:ext cx="1591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geeignet für</a:t>
            </a:r>
            <a:endParaRPr lang="de-DE" sz="1600"/>
          </a:p>
        </p:txBody>
      </p:sp>
      <p:cxnSp>
        <p:nvCxnSpPr>
          <p:cNvPr id="956117822" name="Gerade Verbindung mit Pfeil 21"/>
          <p:cNvCxnSpPr/>
          <p:nvPr/>
        </p:nvCxnSpPr>
        <p:spPr bwMode="auto">
          <a:xfrm flipH="1">
            <a:off x="6642052" y="2912488"/>
            <a:ext cx="322930" cy="643258"/>
          </a:xfrm>
          <a:prstGeom prst="straightConnector1">
            <a:avLst/>
          </a:prstGeom>
          <a:ln w="635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3181305" name="Abgerundetes Rechteck 30"/>
          <p:cNvSpPr/>
          <p:nvPr/>
        </p:nvSpPr>
        <p:spPr bwMode="auto">
          <a:xfrm>
            <a:off x="4792957" y="3586081"/>
            <a:ext cx="2606084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Segoe UI"/>
              </a:rPr>
              <a:t>Gartenerde für Gemüseanbau</a:t>
            </a:r>
            <a:endParaRPr/>
          </a:p>
        </p:txBody>
      </p:sp>
      <p:sp>
        <p:nvSpPr>
          <p:cNvPr id="644806532" name="Abgerundetes Rechteck 33"/>
          <p:cNvSpPr/>
          <p:nvPr/>
        </p:nvSpPr>
        <p:spPr bwMode="auto">
          <a:xfrm>
            <a:off x="4792957" y="5209185"/>
            <a:ext cx="2606084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Segoe UI"/>
              </a:rPr>
              <a:t>CO</a:t>
            </a:r>
            <a:r>
              <a:rPr lang="de-DE" sz="2400" baseline="-25000">
                <a:solidFill>
                  <a:schemeClr val="tx1"/>
                </a:solidFill>
              </a:rPr>
              <a:t>2 </a:t>
            </a:r>
            <a:r>
              <a:rPr lang="de-DE" sz="2600">
                <a:solidFill>
                  <a:schemeClr val="tx1"/>
                </a:solidFill>
                <a:latin typeface="Posterama"/>
                <a:cs typeface="Segoe UI"/>
              </a:rPr>
              <a:t>- Emissionen</a:t>
            </a:r>
            <a:endParaRPr/>
          </a:p>
        </p:txBody>
      </p:sp>
      <p:sp>
        <p:nvSpPr>
          <p:cNvPr id="1972458649" name="Abgerundetes Rechteck 34"/>
          <p:cNvSpPr/>
          <p:nvPr/>
        </p:nvSpPr>
        <p:spPr bwMode="auto">
          <a:xfrm>
            <a:off x="8516939" y="3570894"/>
            <a:ext cx="3164358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600">
              <a:solidFill>
                <a:schemeClr val="tx1"/>
              </a:solidFill>
              <a:latin typeface="Posterama"/>
              <a:cs typeface="Segoe UI"/>
            </a:endParaRPr>
          </a:p>
          <a:p>
            <a:pPr algn="ctr"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Segoe UI"/>
              </a:rPr>
              <a:t>Anbau auf wiedervernässten Mooren</a:t>
            </a:r>
            <a:endParaRPr/>
          </a:p>
          <a:p>
            <a:pPr algn="ctr">
              <a:defRPr/>
            </a:pPr>
            <a:endParaRPr lang="en-US" sz="2600">
              <a:solidFill>
                <a:schemeClr val="tx1"/>
              </a:solidFill>
              <a:latin typeface="Posterama"/>
              <a:cs typeface="Posterama"/>
            </a:endParaRPr>
          </a:p>
        </p:txBody>
      </p:sp>
      <p:sp>
        <p:nvSpPr>
          <p:cNvPr id="148038580" name="Abgerundetes Rechteck 37"/>
          <p:cNvSpPr/>
          <p:nvPr/>
        </p:nvSpPr>
        <p:spPr bwMode="auto">
          <a:xfrm>
            <a:off x="459706" y="3540006"/>
            <a:ext cx="2934731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Segoe UI"/>
              </a:rPr>
              <a:t>Torfabbau aus trockengelegten Mooren</a:t>
            </a:r>
            <a:endParaRPr/>
          </a:p>
        </p:txBody>
      </p:sp>
      <p:grpSp>
        <p:nvGrpSpPr>
          <p:cNvPr id="713963527" name="Gruppieren 38"/>
          <p:cNvGrpSpPr/>
          <p:nvPr/>
        </p:nvGrpSpPr>
        <p:grpSpPr bwMode="auto">
          <a:xfrm>
            <a:off x="1544269" y="2243860"/>
            <a:ext cx="1506893" cy="1185139"/>
            <a:chOff x="1120396" y="2315272"/>
            <a:chExt cx="2036711" cy="1185139"/>
          </a:xfrm>
        </p:grpSpPr>
        <p:cxnSp>
          <p:nvCxnSpPr>
            <p:cNvPr id="40" name="Gerade Verbindung mit Pfeil 39"/>
            <p:cNvCxnSpPr/>
            <p:nvPr/>
          </p:nvCxnSpPr>
          <p:spPr bwMode="auto">
            <a:xfrm flipH="1">
              <a:off x="1120396" y="2315272"/>
              <a:ext cx="2036711" cy="0"/>
            </a:xfrm>
            <a:prstGeom prst="straightConnector1">
              <a:avLst/>
            </a:prstGeom>
            <a:ln w="63500" cap="sq">
              <a:solidFill>
                <a:schemeClr val="bg1"/>
              </a:solidFill>
              <a:bevel/>
              <a:headEnd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/>
          </p:nvCxnSpPr>
          <p:spPr bwMode="auto">
            <a:xfrm>
              <a:off x="1120396" y="2315272"/>
              <a:ext cx="0" cy="1185139"/>
            </a:xfrm>
            <a:prstGeom prst="straightConnector1">
              <a:avLst/>
            </a:prstGeom>
            <a:ln w="63500" cap="sq">
              <a:solidFill>
                <a:schemeClr val="bg1"/>
              </a:solidFill>
              <a:bevel/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4009884" name="Gruppieren 46"/>
          <p:cNvGrpSpPr/>
          <p:nvPr/>
        </p:nvGrpSpPr>
        <p:grpSpPr bwMode="auto">
          <a:xfrm rot="16199998">
            <a:off x="2695289" y="3941949"/>
            <a:ext cx="811521" cy="3113558"/>
            <a:chOff x="2060256" y="2315272"/>
            <a:chExt cx="1096849" cy="3113558"/>
          </a:xfrm>
        </p:grpSpPr>
        <p:cxnSp>
          <p:nvCxnSpPr>
            <p:cNvPr id="48" name="Gerade Verbindung mit Pfeil 47"/>
            <p:cNvCxnSpPr/>
            <p:nvPr/>
          </p:nvCxnSpPr>
          <p:spPr bwMode="auto">
            <a:xfrm rot="5400000">
              <a:off x="2608681" y="1766847"/>
              <a:ext cx="0" cy="1096849"/>
            </a:xfrm>
            <a:prstGeom prst="straightConnector1">
              <a:avLst/>
            </a:prstGeom>
            <a:ln w="63500" cap="sq">
              <a:solidFill>
                <a:schemeClr val="bg1"/>
              </a:solidFill>
              <a:bevel/>
              <a:headEnd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/>
            <p:nvPr/>
          </p:nvCxnSpPr>
          <p:spPr bwMode="auto">
            <a:xfrm rot="5400000">
              <a:off x="516863" y="3885435"/>
              <a:ext cx="3086791" cy="0"/>
            </a:xfrm>
            <a:prstGeom prst="straightConnector1">
              <a:avLst/>
            </a:prstGeom>
            <a:ln w="63500" cap="sq">
              <a:solidFill>
                <a:schemeClr val="bg1"/>
              </a:solidFill>
              <a:bevel/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5759670" name="Gruppieren 54"/>
          <p:cNvGrpSpPr/>
          <p:nvPr/>
        </p:nvGrpSpPr>
        <p:grpSpPr bwMode="auto">
          <a:xfrm>
            <a:off x="9075165" y="2243860"/>
            <a:ext cx="1506893" cy="1185139"/>
            <a:chOff x="1120396" y="2315272"/>
            <a:chExt cx="2036711" cy="1185139"/>
          </a:xfrm>
        </p:grpSpPr>
        <p:cxnSp>
          <p:nvCxnSpPr>
            <p:cNvPr id="56" name="Gerade Verbindung mit Pfeil 55"/>
            <p:cNvCxnSpPr/>
            <p:nvPr/>
          </p:nvCxnSpPr>
          <p:spPr bwMode="auto">
            <a:xfrm flipH="1">
              <a:off x="1120396" y="2315272"/>
              <a:ext cx="2036711" cy="0"/>
            </a:xfrm>
            <a:prstGeom prst="straightConnector1">
              <a:avLst/>
            </a:prstGeom>
            <a:ln w="63500" cap="sq">
              <a:solidFill>
                <a:schemeClr val="bg1"/>
              </a:solidFill>
              <a:bevel/>
              <a:headEnd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/>
            <p:nvPr/>
          </p:nvCxnSpPr>
          <p:spPr bwMode="auto">
            <a:xfrm>
              <a:off x="3157107" y="2315272"/>
              <a:ext cx="0" cy="1185139"/>
            </a:xfrm>
            <a:prstGeom prst="straightConnector1">
              <a:avLst/>
            </a:prstGeom>
            <a:ln w="63500" cap="sq">
              <a:solidFill>
                <a:schemeClr val="bg1"/>
              </a:solidFill>
              <a:bevel/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1963657" name="Gruppieren 57"/>
          <p:cNvGrpSpPr/>
          <p:nvPr/>
        </p:nvGrpSpPr>
        <p:grpSpPr bwMode="auto">
          <a:xfrm rot="5400000">
            <a:off x="8632900" y="3952975"/>
            <a:ext cx="811523" cy="3086793"/>
            <a:chOff x="963410" y="2342037"/>
            <a:chExt cx="1096850" cy="3086793"/>
          </a:xfrm>
        </p:grpSpPr>
        <p:cxnSp>
          <p:nvCxnSpPr>
            <p:cNvPr id="59" name="Gerade Verbindung mit Pfeil 58"/>
            <p:cNvCxnSpPr/>
            <p:nvPr/>
          </p:nvCxnSpPr>
          <p:spPr bwMode="auto">
            <a:xfrm rot="5400000">
              <a:off x="1511835" y="1793615"/>
              <a:ext cx="0" cy="1096849"/>
            </a:xfrm>
            <a:prstGeom prst="straightConnector1">
              <a:avLst/>
            </a:prstGeom>
            <a:ln w="63500" cap="sq">
              <a:solidFill>
                <a:schemeClr val="bg1"/>
              </a:solidFill>
              <a:bevel/>
              <a:headEnd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/>
            <p:cNvCxnSpPr/>
            <p:nvPr/>
          </p:nvCxnSpPr>
          <p:spPr bwMode="auto">
            <a:xfrm rot="16199998" flipH="1">
              <a:off x="516863" y="3885434"/>
              <a:ext cx="3086793" cy="0"/>
            </a:xfrm>
            <a:prstGeom prst="straightConnector1">
              <a:avLst/>
            </a:prstGeom>
            <a:ln w="63500" cap="sq">
              <a:solidFill>
                <a:schemeClr val="bg1"/>
              </a:solidFill>
              <a:bevel/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1434220" name="Textfeld 63"/>
          <p:cNvSpPr txBox="1"/>
          <p:nvPr/>
        </p:nvSpPr>
        <p:spPr bwMode="auto">
          <a:xfrm>
            <a:off x="-682006" y="2426737"/>
            <a:ext cx="2156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Gewinnung </a:t>
            </a:r>
            <a:endParaRPr/>
          </a:p>
          <a:p>
            <a:pPr algn="r"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durch</a:t>
            </a:r>
            <a:endParaRPr lang="de-DE" sz="1600"/>
          </a:p>
        </p:txBody>
      </p:sp>
      <p:sp>
        <p:nvSpPr>
          <p:cNvPr id="1605530825" name="Textfeld 64"/>
          <p:cNvSpPr txBox="1"/>
          <p:nvPr/>
        </p:nvSpPr>
        <p:spPr bwMode="auto">
          <a:xfrm>
            <a:off x="10695662" y="2473872"/>
            <a:ext cx="2156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Gewinnung </a:t>
            </a:r>
            <a:endParaRPr/>
          </a:p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durch</a:t>
            </a:r>
            <a:endParaRPr lang="de-DE" sz="1600"/>
          </a:p>
        </p:txBody>
      </p:sp>
      <p:sp>
        <p:nvSpPr>
          <p:cNvPr id="353293247" name="Textfeld 65"/>
          <p:cNvSpPr txBox="1"/>
          <p:nvPr/>
        </p:nvSpPr>
        <p:spPr bwMode="auto">
          <a:xfrm>
            <a:off x="1798840" y="5992027"/>
            <a:ext cx="2796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führt zur </a:t>
            </a:r>
            <a:r>
              <a:rPr lang="de-DE" sz="1600" b="1">
                <a:solidFill>
                  <a:srgbClr val="FFC000"/>
                </a:solidFill>
                <a:latin typeface="Posterama"/>
                <a:cs typeface="Posterama"/>
              </a:rPr>
              <a:t>Erhöhung</a:t>
            </a: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 von</a:t>
            </a:r>
            <a:endParaRPr lang="de-DE" sz="1600"/>
          </a:p>
        </p:txBody>
      </p:sp>
      <p:sp>
        <p:nvSpPr>
          <p:cNvPr id="1987464462" name="Textfeld 66"/>
          <p:cNvSpPr txBox="1"/>
          <p:nvPr/>
        </p:nvSpPr>
        <p:spPr bwMode="auto">
          <a:xfrm>
            <a:off x="7912117" y="5992027"/>
            <a:ext cx="2905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führt zur </a:t>
            </a:r>
            <a:r>
              <a:rPr lang="de-DE" sz="1600" b="1">
                <a:solidFill>
                  <a:srgbClr val="FFC000"/>
                </a:solidFill>
                <a:latin typeface="Posterama"/>
                <a:cs typeface="Posterama"/>
              </a:rPr>
              <a:t>Reduktion</a:t>
            </a: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 von</a:t>
            </a:r>
            <a:endParaRPr lang="de-DE" sz="16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06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54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4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6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0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68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11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8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208069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208069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208069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2080695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9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43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3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00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8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1902549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1902549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902549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9025494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5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53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45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6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6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45276" grpId="1"/>
      <p:bldP spid="1208069503" grpId="0" animBg="1"/>
      <p:bldP spid="1208069503" grpId="1" animBg="1"/>
      <p:bldP spid="1902549411" grpId="0" animBg="1"/>
      <p:bldP spid="1902549411" grpId="1" animBg="1"/>
      <p:bldP spid="1335204211" grpId="0"/>
      <p:bldP spid="723181305" grpId="0" animBg="1"/>
      <p:bldP spid="644806532" grpId="0" animBg="1"/>
      <p:bldP spid="1972458649" grpId="0" animBg="1"/>
      <p:bldP spid="148038580" grpId="0" animBg="1"/>
      <p:bldP spid="2071434220" grpId="1"/>
      <p:bldP spid="1605530825" grpId="1"/>
      <p:bldP spid="353293247" grpId="0"/>
      <p:bldP spid="19874644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9879468" name="Textfeld 31"/>
          <p:cNvSpPr txBox="1"/>
          <p:nvPr/>
        </p:nvSpPr>
        <p:spPr bwMode="auto">
          <a:xfrm>
            <a:off x="479272" y="5697293"/>
            <a:ext cx="780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de-DE" sz="1800" b="0" i="0" u="none" strike="noStrike">
                <a:solidFill>
                  <a:srgbClr val="DFFFA8"/>
                </a:solidFill>
                <a:latin typeface="Posterama"/>
              </a:rPr>
              <a:t>Dieses Material steht unter der Creative Commons Lizenz </a:t>
            </a:r>
            <a:r>
              <a:rPr lang="de-DE" u="sng">
                <a:solidFill>
                  <a:srgbClr val="DFFFA8"/>
                </a:solidFill>
                <a:latin typeface="Posterama"/>
                <a:hlinkClick r:id="rId3" tooltip=""/>
              </a:rPr>
              <a:t>CC BY 4.0</a:t>
            </a:r>
            <a:r>
              <a:rPr lang="de-DE" sz="1800" b="0" i="0">
                <a:latin typeface="Posterama"/>
              </a:rPr>
              <a:t>​</a:t>
            </a:r>
            <a:endParaRPr lang="de-DE" b="0" i="0"/>
          </a:p>
          <a:p>
            <a:pPr algn="l" rtl="0">
              <a:defRPr/>
            </a:pPr>
            <a:r>
              <a:rPr lang="de-DE" sz="1800" b="0" i="0" u="none" strike="noStrike">
                <a:solidFill>
                  <a:srgbClr val="DFFFA8"/>
                </a:solidFill>
                <a:latin typeface="Posterama"/>
              </a:rPr>
              <a:t>Text: Felix Klimm, Illustrationen: Marie Janke </a:t>
            </a:r>
            <a:endParaRPr lang="en-US" b="0" i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2727490" name="Inhaltsplatzhalter 4" descr="Ein Bild, das Karte, Text, Diagramm enthält.&#10;&#10;Automatisch generierte Beschreibung"/>
          <p:cNvPicPr>
            <a:picLocks noChangeAspect="1" noGrp="1"/>
          </p:cNvPicPr>
          <p:nvPr>
            <p:ph idx="1"/>
          </p:nvPr>
        </p:nvPicPr>
        <p:blipFill rotWithShape="1">
          <a:blip r:embed="rId3"/>
          <a:srcRect l="8080" t="8424" r="9182" b="2322"/>
          <a:stretch/>
        </p:blipFill>
        <p:spPr bwMode="auto">
          <a:xfrm>
            <a:off x="-149901" y="-538984"/>
            <a:ext cx="12460573" cy="7561215"/>
          </a:xfrm>
          <a:prstGeom prst="rect">
            <a:avLst/>
          </a:prstGeom>
          <a:noFill/>
        </p:spPr>
      </p:pic>
      <p:sp>
        <p:nvSpPr>
          <p:cNvPr id="940463213" name="Textfeld 1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8330219" name="Inhaltsplatzhalter 4"/>
          <p:cNvPicPr>
            <a:picLocks noChangeAspect="1" noGrp="1"/>
          </p:cNvPicPr>
          <p:nvPr>
            <p:ph idx="1"/>
          </p:nvPr>
        </p:nvPicPr>
        <p:blipFill rotWithShape="1">
          <a:blip r:embed="rId3"/>
          <a:stretch/>
        </p:blipFill>
        <p:spPr bwMode="auto">
          <a:xfrm>
            <a:off x="20" y="10"/>
            <a:ext cx="12191998" cy="6858000"/>
          </a:xfrm>
          <a:prstGeom prst="rect">
            <a:avLst/>
          </a:prstGeom>
          <a:noFill/>
        </p:spPr>
      </p:pic>
      <p:sp>
        <p:nvSpPr>
          <p:cNvPr id="1444760538" name="Textfeld 1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927495" name="Inhaltsplatzhalter 4"/>
          <p:cNvPicPr>
            <a:picLocks noChangeAspect="1" noGrp="1"/>
          </p:cNvPicPr>
          <p:nvPr>
            <p:ph idx="1"/>
          </p:nvPr>
        </p:nvPicPr>
        <p:blipFill rotWithShape="1">
          <a:blip r:embed="rId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963124878" name="Textfeld 1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14225058" name="Inhaltsplatzhalter 4"/>
          <p:cNvPicPr>
            <a:picLocks noChangeAspect="1" noGrp="1"/>
          </p:cNvPicPr>
          <p:nvPr>
            <p:ph idx="1"/>
          </p:nvPr>
        </p:nvPicPr>
        <p:blipFill rotWithShape="1">
          <a:blip r:embed="rId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403210031" name="Textfeld 2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52856246" name="Inhaltsplatzhalter 4"/>
          <p:cNvPicPr>
            <a:picLocks noChangeAspect="1" noGrp="1"/>
          </p:cNvPicPr>
          <p:nvPr>
            <p:ph idx="1"/>
          </p:nvPr>
        </p:nvPicPr>
        <p:blipFill rotWithShape="1">
          <a:blip r:embed="rId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699981777" name="Textfeld 1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61817099" name="Inhaltsplatzhalter 4"/>
          <p:cNvPicPr>
            <a:picLocks noChangeAspect="1" noGrp="1"/>
          </p:cNvPicPr>
          <p:nvPr>
            <p:ph idx="1"/>
          </p:nvPr>
        </p:nvPicPr>
        <p:blipFill rotWithShape="1">
          <a:blip r:embed="rId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994997067" name="Textfeld 1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7269687" name="Inhaltsplatzhalter 4" descr="Ein Bild, das Baum, Himmel, Kleidung, Person enthält.&#10;&#10;Automatisch generierte Beschreibung"/>
          <p:cNvPicPr>
            <a:picLocks noChangeAspect="1" noGrp="1"/>
          </p:cNvPicPr>
          <p:nvPr>
            <p:ph idx="1"/>
          </p:nvPr>
        </p:nvPicPr>
        <p:blipFill rotWithShape="1">
          <a:blip r:embed="rId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149248062" name="Textfeld 1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4973679" name="Rechteck: abgerundete Ecken 9"/>
          <p:cNvSpPr/>
          <p:nvPr/>
        </p:nvSpPr>
        <p:spPr bwMode="auto">
          <a:xfrm>
            <a:off x="10489679" y="308866"/>
            <a:ext cx="1946382" cy="5924403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94285960" name="Rechteck: abgerundete Ecken 62"/>
          <p:cNvSpPr/>
          <p:nvPr/>
        </p:nvSpPr>
        <p:spPr bwMode="auto">
          <a:xfrm>
            <a:off x="1345666" y="4771056"/>
            <a:ext cx="3169920" cy="3627120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747327874" name="Freihand 58"/>
          <p:cNvPicPr/>
          <p:nvPr/>
        </p:nvPicPr>
        <p:blipFill rotWithShape="1">
          <a:blip r:embed="rId3"/>
          <a:stretch/>
        </p:blipFill>
        <p:spPr bwMode="auto">
          <a:xfrm>
            <a:off x="4925304" y="5857786"/>
            <a:ext cx="296913" cy="252173"/>
          </a:xfrm>
          <a:prstGeom prst="rect">
            <a:avLst/>
          </a:prstGeom>
        </p:spPr>
      </p:pic>
      <p:sp>
        <p:nvSpPr>
          <p:cNvPr id="1929338707" name="Textfeld 25"/>
          <p:cNvSpPr txBox="1"/>
          <p:nvPr/>
        </p:nvSpPr>
        <p:spPr bwMode="auto">
          <a:xfrm>
            <a:off x="1475649" y="4841300"/>
            <a:ext cx="320301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9600">
                <a:solidFill>
                  <a:srgbClr val="54612E"/>
                </a:solidFill>
                <a:latin typeface="Posterama"/>
                <a:cs typeface="Posterama"/>
              </a:rPr>
              <a:t>Ziele</a:t>
            </a:r>
            <a:r>
              <a:rPr lang="de-DE" sz="9600">
                <a:solidFill>
                  <a:srgbClr val="D5F086"/>
                </a:solidFill>
                <a:latin typeface="Posterama"/>
                <a:cs typeface="Posterama"/>
              </a:rPr>
              <a:t> </a:t>
            </a:r>
            <a:endParaRPr/>
          </a:p>
        </p:txBody>
      </p:sp>
      <p:pic>
        <p:nvPicPr>
          <p:cNvPr id="640401223" name="Freihand 56"/>
          <p:cNvPicPr/>
          <p:nvPr/>
        </p:nvPicPr>
        <p:blipFill rotWithShape="1">
          <a:blip r:embed="rId4"/>
          <a:stretch/>
        </p:blipFill>
        <p:spPr bwMode="auto">
          <a:xfrm>
            <a:off x="3719817" y="5966077"/>
            <a:ext cx="1389677" cy="502388"/>
          </a:xfrm>
          <a:prstGeom prst="rect">
            <a:avLst/>
          </a:prstGeom>
        </p:spPr>
      </p:pic>
      <p:sp>
        <p:nvSpPr>
          <p:cNvPr id="394281764" name="Textfeld 4"/>
          <p:cNvSpPr txBox="1"/>
          <p:nvPr/>
        </p:nvSpPr>
        <p:spPr bwMode="auto">
          <a:xfrm>
            <a:off x="11462425" y="6209489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</a:t>
            </a:r>
            <a:endParaRPr/>
          </a:p>
        </p:txBody>
      </p:sp>
      <p:sp>
        <p:nvSpPr>
          <p:cNvPr id="1905884087" name="Abgerundetes Rechteck 2"/>
          <p:cNvSpPr/>
          <p:nvPr/>
        </p:nvSpPr>
        <p:spPr bwMode="auto">
          <a:xfrm>
            <a:off x="6374869" y="624732"/>
            <a:ext cx="5564695" cy="1696426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Du kannst erklären, was Hans Joosten damit meint, dass wir alle Torf essen in Form von Salat oder einer Gurke. </a:t>
            </a:r>
            <a:endParaRPr/>
          </a:p>
        </p:txBody>
      </p:sp>
      <p:sp>
        <p:nvSpPr>
          <p:cNvPr id="2097877780" name="Abgerundetes Rechteck 7"/>
          <p:cNvSpPr/>
          <p:nvPr/>
        </p:nvSpPr>
        <p:spPr bwMode="auto">
          <a:xfrm>
            <a:off x="6372345" y="2622001"/>
            <a:ext cx="5567219" cy="1696426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  <a:defRPr/>
            </a:pPr>
            <a:endParaRPr lang="de-DE" sz="2400">
              <a:solidFill>
                <a:schemeClr val="tx1"/>
              </a:solidFill>
              <a:latin typeface="Posterama"/>
              <a:cs typeface="Posterama"/>
            </a:endParaRPr>
          </a:p>
          <a:p>
            <a:pPr>
              <a:spcAft>
                <a:spcPts val="800"/>
              </a:spcAft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Du kannst den Zusammenhang zwischen dem Anbau von Gemüse, Mooren und dem Klimawandel erklären.</a:t>
            </a:r>
            <a:endParaRPr/>
          </a:p>
          <a:p>
            <a:pPr>
              <a:spcAft>
                <a:spcPts val="800"/>
              </a:spcAft>
              <a:defRPr/>
            </a:pPr>
            <a:endParaRPr lang="en-US" sz="2400">
              <a:solidFill>
                <a:schemeClr val="tx1"/>
              </a:solidFill>
              <a:latin typeface="Posterama"/>
              <a:cs typeface="Posterama"/>
            </a:endParaRPr>
          </a:p>
        </p:txBody>
      </p:sp>
      <p:sp>
        <p:nvSpPr>
          <p:cNvPr id="1771256663" name="Abgerundetes Rechteck 8"/>
          <p:cNvSpPr/>
          <p:nvPr/>
        </p:nvSpPr>
        <p:spPr bwMode="auto">
          <a:xfrm>
            <a:off x="6374869" y="4553160"/>
            <a:ext cx="5564695" cy="1696426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  <a:defRPr/>
            </a:pPr>
            <a:endParaRPr lang="de-DE" sz="2400">
              <a:solidFill>
                <a:schemeClr val="tx1"/>
              </a:solidFill>
              <a:latin typeface="Posterama"/>
              <a:cs typeface="Posterama"/>
            </a:endParaRPr>
          </a:p>
          <a:p>
            <a:pPr>
              <a:spcAft>
                <a:spcPts val="800"/>
              </a:spcAft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Du kannst den Zusammenhang zwischen Torfmoosen, dem Gemüseanbau und dem Klimaschutz erklären. </a:t>
            </a:r>
            <a:endParaRPr/>
          </a:p>
          <a:p>
            <a:pPr>
              <a:spcBef>
                <a:spcPts val="0"/>
              </a:spcBef>
              <a:spcAft>
                <a:spcPts val="800"/>
              </a:spcAft>
              <a:defRPr/>
            </a:pPr>
            <a:endParaRPr lang="de-DE" sz="2400">
              <a:solidFill>
                <a:schemeClr val="tx1"/>
              </a:solidFill>
              <a:latin typeface="Posterama"/>
              <a:cs typeface="Posterama"/>
            </a:endParaRPr>
          </a:p>
        </p:txBody>
      </p:sp>
      <p:sp>
        <p:nvSpPr>
          <p:cNvPr id="1514998221" name="Oval 13"/>
          <p:cNvSpPr/>
          <p:nvPr/>
        </p:nvSpPr>
        <p:spPr bwMode="auto">
          <a:xfrm>
            <a:off x="5649898" y="624732"/>
            <a:ext cx="553988" cy="553155"/>
          </a:xfrm>
          <a:prstGeom prst="ellipse">
            <a:avLst/>
          </a:prstGeom>
          <a:solidFill>
            <a:srgbClr val="D6F2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>
                <a:solidFill>
                  <a:sysClr val="windowText" lastClr="000000"/>
                </a:solidFill>
              </a:rPr>
              <a:t>1</a:t>
            </a:r>
            <a:endParaRPr/>
          </a:p>
        </p:txBody>
      </p:sp>
      <p:sp>
        <p:nvSpPr>
          <p:cNvPr id="279807856" name="Oval 14"/>
          <p:cNvSpPr/>
          <p:nvPr/>
        </p:nvSpPr>
        <p:spPr bwMode="auto">
          <a:xfrm>
            <a:off x="5649898" y="2622001"/>
            <a:ext cx="553988" cy="553155"/>
          </a:xfrm>
          <a:prstGeom prst="ellipse">
            <a:avLst/>
          </a:prstGeom>
          <a:solidFill>
            <a:srgbClr val="D6F2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>
                <a:solidFill>
                  <a:sysClr val="windowText" lastClr="000000"/>
                </a:solidFill>
              </a:rPr>
              <a:t>2</a:t>
            </a:r>
            <a:endParaRPr/>
          </a:p>
        </p:txBody>
      </p:sp>
      <p:sp>
        <p:nvSpPr>
          <p:cNvPr id="25645411" name="Oval 16"/>
          <p:cNvSpPr/>
          <p:nvPr/>
        </p:nvSpPr>
        <p:spPr bwMode="auto">
          <a:xfrm>
            <a:off x="5634293" y="4553160"/>
            <a:ext cx="553988" cy="553155"/>
          </a:xfrm>
          <a:prstGeom prst="ellipse">
            <a:avLst/>
          </a:prstGeom>
          <a:solidFill>
            <a:srgbClr val="D6F2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>
                <a:solidFill>
                  <a:sysClr val="windowText" lastClr="000000"/>
                </a:solidFill>
              </a:rPr>
              <a:t>3</a:t>
            </a:r>
            <a:endParaRPr/>
          </a:p>
        </p:txBody>
      </p:sp>
      <p:sp>
        <p:nvSpPr>
          <p:cNvPr id="1892569542" name="Abgerundetes Rechteck 17"/>
          <p:cNvSpPr/>
          <p:nvPr/>
        </p:nvSpPr>
        <p:spPr bwMode="auto">
          <a:xfrm>
            <a:off x="-360113" y="320351"/>
            <a:ext cx="5564695" cy="4234668"/>
          </a:xfrm>
          <a:prstGeom prst="roundRect">
            <a:avLst>
              <a:gd name="adj" fmla="val 16667"/>
            </a:avLst>
          </a:prstGeom>
          <a:solidFill>
            <a:srgbClr val="708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defRPr/>
            </a:pPr>
            <a:r>
              <a:rPr lang="de-DE" sz="4000">
                <a:solidFill>
                  <a:srgbClr val="D5F086"/>
                </a:solidFill>
                <a:latin typeface="Posterama"/>
                <a:cs typeface="Posterama"/>
              </a:rPr>
              <a:t>Aufgabe </a:t>
            </a:r>
            <a:endParaRPr/>
          </a:p>
          <a:p>
            <a:pPr>
              <a:defRPr/>
            </a:pPr>
            <a:endParaRPr lang="de-DE" sz="2400">
              <a:solidFill>
                <a:srgbClr val="D5F086"/>
              </a:solidFill>
              <a:latin typeface="Posterama"/>
              <a:cs typeface="Posterama"/>
            </a:endParaRPr>
          </a:p>
          <a:p>
            <a:pPr lvl="1">
              <a:defRPr/>
            </a:pPr>
            <a:r>
              <a:rPr lang="de-DE" sz="2400">
                <a:solidFill>
                  <a:srgbClr val="D5F086"/>
                </a:solidFill>
                <a:latin typeface="Posterama"/>
                <a:cs typeface="Posterama"/>
              </a:rPr>
              <a:t>....Löse das Mystery und hilf Johanna herauszufinden, was Hans Joosten mit seiner Aussage meint und inwiefern wir alle Torf essen.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>Larissa</Template>
  <TotalTime>0</TotalTime>
  <Words>0</Words>
  <Application>ONLYOFFICE/9.1.0.167</Application>
  <PresentationFormat>On-screen Show (4:3)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R. Janke</dc:creator>
  <cp:lastModifiedBy>Janika Neumann</cp:lastModifiedBy>
  <cp:revision>11</cp:revision>
  <dcterms:created xsi:type="dcterms:W3CDTF">2025-10-10T07:14:31Z</dcterms:created>
  <dcterms:modified xsi:type="dcterms:W3CDTF">2025-12-18T17:05:36Z</dcterms:modified>
</cp:coreProperties>
</file>