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386" y="9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9401809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2149166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B57C94-964A-3D44-897C-0056BDD1999B}" type="datetimeFigureOut">
              <a:rPr lang="de-DE"/>
              <a:t>15.01.2026</a:t>
            </a:fld>
            <a:endParaRPr lang="de-DE"/>
          </a:p>
        </p:txBody>
      </p:sp>
      <p:sp>
        <p:nvSpPr>
          <p:cNvPr id="601285171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608620504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8516331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766163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7B8C54-7BB1-DB49-84F0-64C4E993301A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433572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44299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77492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C74FDB-BAAE-7F0E-67FB-B2370E0C3CFE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212994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698938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08598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0CCF20-7C8B-0AC0-6002-41369CC68FDC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960532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006074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3334856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7F10-7D81-4623-8893-92FF4E4B1A88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435119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6532269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4975397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4C7C3DB-A534-04FE-EC7F-9FAC641F159A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228182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79922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730117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B1AE4E-D6A7-04E7-DBCF-871A8C500CB9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833295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31746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616857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9EB543-49C0-40CC-A038-77FF85B08F9F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980269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403355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4180103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2A480C-57A6-F5BD-B92F-52FF25BC56F0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5951418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52697364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Karte </a:t>
            </a:r>
            <a:endParaRPr/>
          </a:p>
        </p:txBody>
      </p:sp>
      <p:sp>
        <p:nvSpPr>
          <p:cNvPr id="1233264797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C7B8C54-7BB1-DB49-84F0-64C4E993301A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000055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5974452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3321992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DE9408-67FE-959A-35BD-CB41A1B6DF28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557090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781364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9768256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49AE7E-8A01-AE34-3166-2BF498F6CB15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508646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826683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35829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6831C0-C743-96FB-323B-14C4087FFD4A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648221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321293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809869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BBDA60-E73E-2EA4-91BF-28084D96E50D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237132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449008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7688328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C59A18-7E2D-B870-38F0-7E9135490C63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807326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8743091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326417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E117C9-D114-C5DE-FC4C-7B9A06859E22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028628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3494846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02559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05AD8B0-E611-5111-4512-21515DB05B6E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4982531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399574364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471040751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48128073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77366961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65387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63115527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44538763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313507931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58956023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31847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80837487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95652818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528300189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9755786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8160429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5072655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256929423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814775298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0499283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205949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134937550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63738130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341219964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9879864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0420903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0602593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63213827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8114349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96889660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229746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8417930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44974409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8863860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29787444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4134561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4546994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73293406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948768129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703145692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248936823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49213812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99475285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90023462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975829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85616988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955886392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8803548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6006931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405664064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1723083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48901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48182091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619780298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880364586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814807821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6003395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725294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37834711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03181017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16624572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0557568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0722665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90497976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737711623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40725908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416127022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46108540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955272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47243697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25151459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2092209002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457333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3141921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41249669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630320808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1926458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2984868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417874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60160947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487634591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99287231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91400075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341588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982453777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2361899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31556213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049581444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73494303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0041810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09924976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97818420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1811456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1889743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7350266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3412875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50130903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392471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011458329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92039710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31330652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358861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126515578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2229787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1952796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76916640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4706345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6541802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64432822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86339443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911147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532793277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63309219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973435972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405861103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72946443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076520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4821831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7805684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100496070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4056049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564969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98289359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37381490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EB3054-B75A-4BD7-8B3E-8DC0F614FAF3}" type="datetimeFigureOut">
              <a:rPr lang="de-DE"/>
              <a:t>15.01.2026</a:t>
            </a:fld>
            <a:endParaRPr lang="de-DE"/>
          </a:p>
        </p:txBody>
      </p:sp>
      <p:sp>
        <p:nvSpPr>
          <p:cNvPr id="2005771464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3647301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02006FE-6571-4354-8775-F8708372C227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021491" name="Grafik 4" descr="Ein Bild, das Text, Schrift, Grafiken, Logo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707149" y="5650738"/>
            <a:ext cx="1838159" cy="650400"/>
          </a:xfrm>
          <a:prstGeom prst="rect">
            <a:avLst/>
          </a:prstGeom>
          <a:ln>
            <a:noFill/>
          </a:ln>
        </p:spPr>
      </p:pic>
      <p:pic>
        <p:nvPicPr>
          <p:cNvPr id="1430561036" name="Grafik 6" descr="Ein Bild, das Logo, Schrift, Grafiken, Grafikdesign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267856" y="5606193"/>
            <a:ext cx="1278550" cy="695170"/>
          </a:xfrm>
          <a:prstGeom prst="rect">
            <a:avLst/>
          </a:prstGeom>
          <a:ln>
            <a:noFill/>
          </a:ln>
        </p:spPr>
      </p:pic>
      <p:sp>
        <p:nvSpPr>
          <p:cNvPr id="1285619653" name="Textfeld 4"/>
          <p:cNvSpPr txBox="1"/>
          <p:nvPr/>
        </p:nvSpPr>
        <p:spPr bwMode="auto">
          <a:xfrm rot="10800000" flipV="1">
            <a:off x="339746" y="4278524"/>
            <a:ext cx="10852554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600">
                <a:solidFill>
                  <a:srgbClr val="70872B"/>
                </a:solidFill>
                <a:latin typeface="Posterama"/>
                <a:cs typeface="Posterama"/>
              </a:rPr>
              <a:t>Hanfanbau in Seedorf</a:t>
            </a:r>
            <a:endParaRPr/>
          </a:p>
        </p:txBody>
      </p:sp>
      <p:pic>
        <p:nvPicPr>
          <p:cNvPr id="1525870518" name="Grafik 7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273001" y="5316328"/>
            <a:ext cx="2922520" cy="1537253"/>
          </a:xfrm>
          <a:prstGeom prst="rect">
            <a:avLst/>
          </a:prstGeom>
        </p:spPr>
      </p:pic>
      <p:pic>
        <p:nvPicPr>
          <p:cNvPr id="1041288066" name="Grafik 5" descr="Ein Bild, das Pflanze enthält.&#10;&#10;Automatisch generierte Beschreibung mit mittlerer Zuverlässigkeit"/>
          <p:cNvPicPr>
            <a:picLocks noChangeAspect="1"/>
          </p:cNvPicPr>
          <p:nvPr/>
        </p:nvPicPr>
        <p:blipFill rotWithShape="1">
          <a:blip r:embed="rId7"/>
          <a:srcRect t="23503" b="13968"/>
          <a:stretch/>
        </p:blipFill>
        <p:spPr bwMode="auto">
          <a:xfrm>
            <a:off x="-120856" y="-314255"/>
            <a:ext cx="12433714" cy="4373107"/>
          </a:xfrm>
          <a:prstGeom prst="rect">
            <a:avLst/>
          </a:prstGeom>
        </p:spPr>
      </p:pic>
      <p:sp>
        <p:nvSpPr>
          <p:cNvPr id="724061204" name="Textfeld 3"/>
          <p:cNvSpPr txBox="1"/>
          <p:nvPr/>
        </p:nvSpPr>
        <p:spPr bwMode="auto">
          <a:xfrm>
            <a:off x="380365" y="5184195"/>
            <a:ext cx="7846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70872B"/>
                </a:solidFill>
                <a:latin typeface="Posterama"/>
                <a:cs typeface="Posterama"/>
              </a:rPr>
              <a:t>Hanf-Mystery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8618187" name="Grafik 4" descr="Ein Bild, das Zeichnung, Kleidung, Entwurf, Darstellung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2926751" name="Textfeld 1"/>
          <p:cNvSpPr txBox="1"/>
          <p:nvPr/>
        </p:nvSpPr>
        <p:spPr bwMode="auto">
          <a:xfrm>
            <a:off x="11492753" y="6277428"/>
            <a:ext cx="4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4612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0100824" name="Rechteck: abgerundete Ecken 9"/>
          <p:cNvSpPr/>
          <p:nvPr/>
        </p:nvSpPr>
        <p:spPr bwMode="auto">
          <a:xfrm>
            <a:off x="10489679" y="308866"/>
            <a:ext cx="1946382" cy="5924403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0098336" name="Rechteck: abgerundete Ecken 62"/>
          <p:cNvSpPr/>
          <p:nvPr/>
        </p:nvSpPr>
        <p:spPr bwMode="auto">
          <a:xfrm>
            <a:off x="1345666" y="4771056"/>
            <a:ext cx="3169920" cy="3627120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726273734" name="Freihand 58"/>
          <p:cNvPicPr/>
          <p:nvPr/>
        </p:nvPicPr>
        <p:blipFill rotWithShape="1">
          <a:blip r:embed="rId3"/>
          <a:stretch/>
        </p:blipFill>
        <p:spPr bwMode="auto">
          <a:xfrm>
            <a:off x="4925304" y="5857786"/>
            <a:ext cx="296913" cy="252173"/>
          </a:xfrm>
          <a:prstGeom prst="rect">
            <a:avLst/>
          </a:prstGeom>
        </p:spPr>
      </p:pic>
      <p:sp>
        <p:nvSpPr>
          <p:cNvPr id="48445009" name="Rechteck: abgerundete Ecken 61"/>
          <p:cNvSpPr/>
          <p:nvPr/>
        </p:nvSpPr>
        <p:spPr bwMode="auto">
          <a:xfrm rot="16199998">
            <a:off x="265845" y="-384487"/>
            <a:ext cx="4235188" cy="5643933"/>
          </a:xfrm>
          <a:prstGeom prst="roundRect">
            <a:avLst>
              <a:gd name="adj" fmla="val 16667"/>
            </a:avLst>
          </a:prstGeom>
          <a:solidFill>
            <a:srgbClr val="708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87925997" name="Textfeld 5"/>
          <p:cNvSpPr txBox="1"/>
          <p:nvPr/>
        </p:nvSpPr>
        <p:spPr bwMode="auto">
          <a:xfrm>
            <a:off x="305717" y="603916"/>
            <a:ext cx="464104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4000">
                <a:solidFill>
                  <a:srgbClr val="D5F086"/>
                </a:solidFill>
                <a:latin typeface="Posterama"/>
                <a:cs typeface="Posterama"/>
              </a:rPr>
              <a:t>Aufgabe 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  <a:p>
            <a:pPr>
              <a:defRPr/>
            </a:pP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Löse das Mystery und hilf der Polizistin dabei, Frau Groth zu erklären, wieso Herr Holmer Hanf anbaut und warum der Hanfanbau einen Beitrag zu mehr Nachhaltigkeit leisten kann.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</p:txBody>
      </p:sp>
      <p:sp>
        <p:nvSpPr>
          <p:cNvPr id="481799209" name="Textfeld 25"/>
          <p:cNvSpPr txBox="1"/>
          <p:nvPr/>
        </p:nvSpPr>
        <p:spPr bwMode="auto">
          <a:xfrm>
            <a:off x="1475649" y="4841300"/>
            <a:ext cx="320301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9600">
                <a:solidFill>
                  <a:srgbClr val="54612E"/>
                </a:solidFill>
                <a:latin typeface="Posterama"/>
                <a:cs typeface="Posterama"/>
              </a:rPr>
              <a:t>Ziele</a:t>
            </a:r>
            <a:r>
              <a:rPr lang="de-DE" sz="9600">
                <a:solidFill>
                  <a:srgbClr val="D5F086"/>
                </a:solidFill>
                <a:latin typeface="Posterama"/>
                <a:cs typeface="Posterama"/>
              </a:rPr>
              <a:t> </a:t>
            </a:r>
            <a:endParaRPr/>
          </a:p>
        </p:txBody>
      </p:sp>
      <p:pic>
        <p:nvPicPr>
          <p:cNvPr id="230167629" name="Freihand 56"/>
          <p:cNvPicPr/>
          <p:nvPr/>
        </p:nvPicPr>
        <p:blipFill rotWithShape="1">
          <a:blip r:embed="rId4"/>
          <a:stretch/>
        </p:blipFill>
        <p:spPr bwMode="auto">
          <a:xfrm>
            <a:off x="3719817" y="5966077"/>
            <a:ext cx="1389677" cy="502388"/>
          </a:xfrm>
          <a:prstGeom prst="rect">
            <a:avLst/>
          </a:prstGeom>
        </p:spPr>
      </p:pic>
      <p:sp>
        <p:nvSpPr>
          <p:cNvPr id="1670003533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</a:t>
            </a:r>
            <a:endParaRPr/>
          </a:p>
        </p:txBody>
      </p:sp>
      <p:sp>
        <p:nvSpPr>
          <p:cNvPr id="195129431" name="Abgerundetes Rechteck 2"/>
          <p:cNvSpPr/>
          <p:nvPr/>
        </p:nvSpPr>
        <p:spPr bwMode="auto">
          <a:xfrm>
            <a:off x="6365010" y="528060"/>
            <a:ext cx="5564695" cy="1744828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Du kannst erklären, wie der Anbau von Hanf mit dem Klimawandel zusammenhängt.</a:t>
            </a:r>
            <a:endParaRPr/>
          </a:p>
        </p:txBody>
      </p:sp>
      <p:sp>
        <p:nvSpPr>
          <p:cNvPr id="921523397" name="Abgerundetes Rechteck 7"/>
          <p:cNvSpPr/>
          <p:nvPr/>
        </p:nvSpPr>
        <p:spPr bwMode="auto">
          <a:xfrm>
            <a:off x="6370688" y="2437479"/>
            <a:ext cx="5564695" cy="1744828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Du kannst den Beitrag von Hanfprodukten für den Klimaschutz erklären.</a:t>
            </a:r>
            <a:endParaRPr lang="en-US" sz="2400">
              <a:solidFill>
                <a:schemeClr val="tx1"/>
              </a:solidFill>
              <a:latin typeface="Posterama"/>
              <a:cs typeface="Posterama"/>
            </a:endParaRPr>
          </a:p>
        </p:txBody>
      </p:sp>
      <p:sp>
        <p:nvSpPr>
          <p:cNvPr id="1262633739" name="Abgerundetes Rechteck 14"/>
          <p:cNvSpPr/>
          <p:nvPr/>
        </p:nvSpPr>
        <p:spPr bwMode="auto">
          <a:xfrm>
            <a:off x="6365010" y="4347529"/>
            <a:ext cx="5564695" cy="1744828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Du kannst erklären wie der Anbau von Hanf zum dem Schutz der Artenvielfalt (Biodiversität) beiträgt. </a:t>
            </a:r>
            <a:endParaRPr/>
          </a:p>
        </p:txBody>
      </p:sp>
      <p:sp>
        <p:nvSpPr>
          <p:cNvPr id="165054984" name="Oval 17"/>
          <p:cNvSpPr/>
          <p:nvPr/>
        </p:nvSpPr>
        <p:spPr bwMode="auto">
          <a:xfrm>
            <a:off x="5630301" y="528060"/>
            <a:ext cx="553988" cy="553155"/>
          </a:xfrm>
          <a:prstGeom prst="ellipse">
            <a:avLst/>
          </a:prstGeom>
          <a:solidFill>
            <a:srgbClr val="D6F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ysClr val="windowText" lastClr="000000"/>
                </a:solidFill>
              </a:rPr>
              <a:t>1</a:t>
            </a:r>
            <a:endParaRPr/>
          </a:p>
        </p:txBody>
      </p:sp>
      <p:sp>
        <p:nvSpPr>
          <p:cNvPr id="1463420750" name="Oval 22"/>
          <p:cNvSpPr/>
          <p:nvPr/>
        </p:nvSpPr>
        <p:spPr bwMode="auto">
          <a:xfrm>
            <a:off x="5630301" y="2437479"/>
            <a:ext cx="553988" cy="553155"/>
          </a:xfrm>
          <a:prstGeom prst="ellipse">
            <a:avLst/>
          </a:prstGeom>
          <a:solidFill>
            <a:srgbClr val="D6F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ysClr val="windowText" lastClr="000000"/>
                </a:solidFill>
              </a:rPr>
              <a:t>2</a:t>
            </a:r>
            <a:endParaRPr/>
          </a:p>
        </p:txBody>
      </p:sp>
      <p:sp>
        <p:nvSpPr>
          <p:cNvPr id="65450759" name="Oval 24"/>
          <p:cNvSpPr/>
          <p:nvPr/>
        </p:nvSpPr>
        <p:spPr bwMode="auto">
          <a:xfrm>
            <a:off x="5647942" y="4346898"/>
            <a:ext cx="553988" cy="553155"/>
          </a:xfrm>
          <a:prstGeom prst="ellipse">
            <a:avLst/>
          </a:prstGeom>
          <a:solidFill>
            <a:srgbClr val="D6F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ysClr val="windowText" lastClr="000000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4612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3995623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Posterama"/>
                <a:ea typeface="+mn-ea"/>
                <a:cs typeface="Posterama"/>
              </a:rPr>
              <a:t>​</a:t>
            </a:r>
            <a:endParaRPr/>
          </a:p>
        </p:txBody>
      </p:sp>
      <p:sp>
        <p:nvSpPr>
          <p:cNvPr id="917390721" name="Textfeld 10"/>
          <p:cNvSpPr txBox="1"/>
          <p:nvPr/>
        </p:nvSpPr>
        <p:spPr bwMode="auto">
          <a:xfrm>
            <a:off x="3267323" y="2073608"/>
            <a:ext cx="15559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Posterama"/>
                <a:ea typeface="+mn-ea"/>
                <a:cs typeface="Posterama"/>
              </a:rPr>
              <a:t>führt zu</a:t>
            </a:r>
            <a:endParaRPr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Posterama"/>
                <a:ea typeface="+mn-ea"/>
                <a:cs typeface="Posterama"/>
              </a:rPr>
              <a:t>immer mehr</a:t>
            </a:r>
            <a:r>
              <a:rPr lang="de-DE" sz="140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ptos"/>
                <a:ea typeface="+mn-ea"/>
                <a:cs typeface="+mn-cs"/>
              </a:rPr>
              <a:t> </a:t>
            </a:r>
            <a:endParaRPr lang="de-DE" sz="1400" b="0" i="0" u="none" strike="noStrike" cap="none" spc="0">
              <a:ln>
                <a:noFill/>
              </a:ln>
              <a:solidFill>
                <a:srgbClr val="FFFFFF"/>
              </a:solidFill>
              <a:latin typeface="Posterama"/>
              <a:ea typeface="+mn-ea"/>
              <a:cs typeface="Posterama"/>
            </a:endParaRPr>
          </a:p>
        </p:txBody>
      </p:sp>
      <p:sp>
        <p:nvSpPr>
          <p:cNvPr id="235663573" name="Textfeld 14"/>
          <p:cNvSpPr txBox="1"/>
          <p:nvPr/>
        </p:nvSpPr>
        <p:spPr bwMode="auto">
          <a:xfrm>
            <a:off x="7145421" y="3731339"/>
            <a:ext cx="126399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Posterama"/>
                <a:ea typeface="+mn-ea"/>
                <a:cs typeface="Posterama"/>
              </a:rPr>
              <a:t>deswegen</a:t>
            </a: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latin typeface="Aptos"/>
              <a:ea typeface="+mn-ea"/>
              <a:cs typeface="Posterama"/>
            </a:endParaRPr>
          </a:p>
        </p:txBody>
      </p:sp>
      <p:sp>
        <p:nvSpPr>
          <p:cNvPr id="666039944" name="Textfeld 15"/>
          <p:cNvSpPr txBox="1"/>
          <p:nvPr/>
        </p:nvSpPr>
        <p:spPr bwMode="auto">
          <a:xfrm>
            <a:off x="7532830" y="2070947"/>
            <a:ext cx="12639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Posterama"/>
                <a:ea typeface="+mn-ea"/>
                <a:cs typeface="Posterama"/>
              </a:rPr>
              <a:t>deswegen Anbau von</a:t>
            </a: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latin typeface="Posterama"/>
              <a:ea typeface="+mn-ea"/>
              <a:cs typeface="Posterama"/>
            </a:endParaRPr>
          </a:p>
        </p:txBody>
      </p:sp>
      <p:sp>
        <p:nvSpPr>
          <p:cNvPr id="2091601342" name="Textfeld 17"/>
          <p:cNvSpPr txBox="1"/>
          <p:nvPr/>
        </p:nvSpPr>
        <p:spPr bwMode="auto">
          <a:xfrm>
            <a:off x="10367635" y="3932571"/>
            <a:ext cx="14572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Posterama"/>
                <a:ea typeface="+mn-ea"/>
                <a:cs typeface="Posterama"/>
              </a:rPr>
              <a:t>zum Beispiel</a:t>
            </a:r>
            <a:endParaRPr lang="de-DE" sz="1600" b="0" i="0" u="none" strike="noStrike" cap="none" spc="0">
              <a:ln>
                <a:noFill/>
              </a:ln>
              <a:solidFill>
                <a:srgbClr val="FFFFFF"/>
              </a:solidFill>
              <a:latin typeface="Posterama"/>
              <a:ea typeface="+mn-ea"/>
              <a:cs typeface="Posterama"/>
            </a:endParaRPr>
          </a:p>
        </p:txBody>
      </p:sp>
      <p:sp>
        <p:nvSpPr>
          <p:cNvPr id="1894456523" name="Textfeld 8"/>
          <p:cNvSpPr txBox="1"/>
          <p:nvPr/>
        </p:nvSpPr>
        <p:spPr bwMode="auto">
          <a:xfrm>
            <a:off x="7554712" y="5164987"/>
            <a:ext cx="1383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Posterama"/>
                <a:ea typeface="+mn-ea"/>
                <a:cs typeface="Posterama"/>
              </a:rPr>
              <a:t>Eigenschaft</a:t>
            </a:r>
            <a:endParaRPr/>
          </a:p>
        </p:txBody>
      </p:sp>
      <p:sp>
        <p:nvSpPr>
          <p:cNvPr id="860504362" name="Abgerundetes Rechteck 31"/>
          <p:cNvSpPr/>
          <p:nvPr/>
        </p:nvSpPr>
        <p:spPr bwMode="auto">
          <a:xfrm>
            <a:off x="439018" y="2013804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osterama"/>
                <a:ea typeface="+mn-ea"/>
                <a:cs typeface="Segoe UI"/>
              </a:rPr>
              <a:t>Klimawandel</a:t>
            </a:r>
            <a:endParaRPr lang="de-DE" sz="2600" b="0" i="0" u="none" strike="noStrike" cap="none" spc="0">
              <a:ln>
                <a:noFill/>
              </a:ln>
              <a:solidFill>
                <a:prstClr val="black"/>
              </a:solidFill>
              <a:latin typeface="Aptos"/>
              <a:ea typeface="+mn-ea"/>
              <a:cs typeface="+mn-cs"/>
            </a:endParaRPr>
          </a:p>
        </p:txBody>
      </p:sp>
      <p:sp>
        <p:nvSpPr>
          <p:cNvPr id="1953188126" name="Abgerundetes Rechteck 32"/>
          <p:cNvSpPr/>
          <p:nvPr/>
        </p:nvSpPr>
        <p:spPr bwMode="auto">
          <a:xfrm>
            <a:off x="439018" y="465522"/>
            <a:ext cx="11313963" cy="88893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solidFill>
              <a:srgbClr val="96B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osterama"/>
                <a:ea typeface="+mn-ea"/>
                <a:cs typeface="Posterama"/>
              </a:rPr>
              <a:t>1. </a:t>
            </a: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osterama"/>
                <a:ea typeface="+mn-ea"/>
                <a:cs typeface="Posterama"/>
              </a:rPr>
              <a:t>Erkläre Zusammenhang zwischen Klimawandel und dem Anbau von Hanf.</a:t>
            </a:r>
            <a:r>
              <a:rPr lang="en-US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osterama"/>
                <a:ea typeface="+mn-ea"/>
                <a:cs typeface="Posterama"/>
              </a:rPr>
              <a:t> </a:t>
            </a:r>
            <a:endParaRPr/>
          </a:p>
        </p:txBody>
      </p:sp>
      <p:sp>
        <p:nvSpPr>
          <p:cNvPr id="2082873719" name="Abgerundetes Rechteck 35"/>
          <p:cNvSpPr/>
          <p:nvPr/>
        </p:nvSpPr>
        <p:spPr bwMode="auto">
          <a:xfrm>
            <a:off x="4704525" y="2013804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osterama"/>
                <a:ea typeface="+mn-ea"/>
                <a:cs typeface="Posterama"/>
              </a:rPr>
              <a:t>Extremwetter-ereignisse wie z.B. Dürren</a:t>
            </a:r>
          </a:p>
        </p:txBody>
      </p:sp>
      <p:sp>
        <p:nvSpPr>
          <p:cNvPr id="1697969781" name="Abgerundetes Rechteck 36"/>
          <p:cNvSpPr/>
          <p:nvPr/>
        </p:nvSpPr>
        <p:spPr bwMode="auto">
          <a:xfrm>
            <a:off x="8966912" y="2032942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osterama"/>
                <a:ea typeface="+mn-ea"/>
                <a:cs typeface="Posterama"/>
              </a:rPr>
              <a:t>dürretoleranten </a:t>
            </a:r>
            <a:endParaRPr/>
          </a:p>
          <a:p>
            <a:pPr marL="0" marR="0" lv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osterama"/>
                <a:ea typeface="+mn-ea"/>
                <a:cs typeface="Posterama"/>
              </a:rPr>
              <a:t>Pflanzen</a:t>
            </a:r>
          </a:p>
        </p:txBody>
      </p:sp>
      <p:sp>
        <p:nvSpPr>
          <p:cNvPr id="1810179120" name="Abgerundetes Rechteck 40"/>
          <p:cNvSpPr/>
          <p:nvPr/>
        </p:nvSpPr>
        <p:spPr bwMode="auto">
          <a:xfrm>
            <a:off x="4702964" y="4945115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osterama"/>
                <a:ea typeface="+mn-ea"/>
                <a:cs typeface="Posterama"/>
              </a:rPr>
              <a:t>tiefreichende</a:t>
            </a:r>
          </a:p>
          <a:p>
            <a:pPr marL="0" marR="0" lv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osterama"/>
                <a:ea typeface="+mn-ea"/>
                <a:cs typeface="Posterama"/>
              </a:rPr>
              <a:t>Pfahlwurzel</a:t>
            </a:r>
          </a:p>
        </p:txBody>
      </p:sp>
      <p:sp>
        <p:nvSpPr>
          <p:cNvPr id="472490801" name="Abgerundetes Rechteck 41"/>
          <p:cNvSpPr/>
          <p:nvPr/>
        </p:nvSpPr>
        <p:spPr bwMode="auto">
          <a:xfrm>
            <a:off x="8966911" y="4945115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Posterama"/>
                <a:ea typeface="+mn-ea"/>
                <a:cs typeface="Posterama"/>
              </a:rPr>
              <a:t>Nutzhanf</a:t>
            </a:r>
          </a:p>
        </p:txBody>
      </p:sp>
      <p:cxnSp>
        <p:nvCxnSpPr>
          <p:cNvPr id="1546056893" name="Gerade Verbindung mit Pfeil 2"/>
          <p:cNvCxnSpPr/>
          <p:nvPr/>
        </p:nvCxnSpPr>
        <p:spPr bwMode="auto">
          <a:xfrm>
            <a:off x="3311312" y="2671488"/>
            <a:ext cx="1303868" cy="489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185611" name="Gerade Verbindung mit Pfeil 9"/>
          <p:cNvCxnSpPr/>
          <p:nvPr/>
        </p:nvCxnSpPr>
        <p:spPr bwMode="auto">
          <a:xfrm>
            <a:off x="7594654" y="2691174"/>
            <a:ext cx="1303868" cy="489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922019" name="Gerade Verbindung mit Pfeil 11"/>
          <p:cNvCxnSpPr/>
          <p:nvPr/>
        </p:nvCxnSpPr>
        <p:spPr bwMode="auto">
          <a:xfrm flipH="1">
            <a:off x="10359582" y="3505199"/>
            <a:ext cx="8053" cy="1303737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1250815" name="Gerade Verbindung mit Pfeil 18"/>
          <p:cNvCxnSpPr/>
          <p:nvPr/>
        </p:nvCxnSpPr>
        <p:spPr bwMode="auto">
          <a:xfrm flipH="1">
            <a:off x="7594654" y="5609243"/>
            <a:ext cx="1257848" cy="489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242170" name="Gerade Verbindung mit Pfeil 20"/>
          <p:cNvCxnSpPr/>
          <p:nvPr/>
        </p:nvCxnSpPr>
        <p:spPr bwMode="auto">
          <a:xfrm flipV="1">
            <a:off x="7488965" y="3444660"/>
            <a:ext cx="1557064" cy="1390678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39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5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7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8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96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60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2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9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25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17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4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390721" grpId="0"/>
      <p:bldP spid="235663573" grpId="0"/>
      <p:bldP spid="666039944" grpId="0"/>
      <p:bldP spid="2091601342" grpId="0"/>
      <p:bldP spid="1894456523" grpId="0"/>
      <p:bldP spid="860504362" grpId="0" animBg="1"/>
      <p:bldP spid="2082873719" grpId="0" animBg="1"/>
      <p:bldP spid="1697969781" grpId="0" animBg="1"/>
      <p:bldP spid="1810179120" grpId="0" animBg="1"/>
      <p:bldP spid="4724908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4612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027655" name="Rechteck: abgerundete Ecken 11"/>
          <p:cNvSpPr/>
          <p:nvPr/>
        </p:nvSpPr>
        <p:spPr bwMode="auto">
          <a:xfrm>
            <a:off x="721587" y="2047829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6072864" name="Rechteck: abgerundete Ecken 2"/>
          <p:cNvSpPr/>
          <p:nvPr/>
        </p:nvSpPr>
        <p:spPr bwMode="auto">
          <a:xfrm rot="16199998">
            <a:off x="5461319" y="-4605069"/>
            <a:ext cx="1261882" cy="11313962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53658895" name="Rechteck: abgerundete Ecken 7"/>
          <p:cNvSpPr/>
          <p:nvPr/>
        </p:nvSpPr>
        <p:spPr bwMode="auto">
          <a:xfrm>
            <a:off x="4820928" y="2030352"/>
            <a:ext cx="2782319" cy="133214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3341978" name="Rechteck: abgerundete Ecken 24"/>
          <p:cNvSpPr/>
          <p:nvPr/>
        </p:nvSpPr>
        <p:spPr bwMode="auto">
          <a:xfrm>
            <a:off x="4817180" y="4877680"/>
            <a:ext cx="2786067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11815971" name="Rechteck: abgerundete Ecken 26"/>
          <p:cNvSpPr/>
          <p:nvPr/>
        </p:nvSpPr>
        <p:spPr bwMode="auto">
          <a:xfrm>
            <a:off x="8889934" y="2056839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7964331" name="Rechteck: abgerundete Ecken 27"/>
          <p:cNvSpPr/>
          <p:nvPr/>
        </p:nvSpPr>
        <p:spPr bwMode="auto">
          <a:xfrm>
            <a:off x="8889934" y="4886104"/>
            <a:ext cx="2786067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7202535" name="Textfeld 42"/>
          <p:cNvSpPr txBox="1"/>
          <p:nvPr/>
        </p:nvSpPr>
        <p:spPr bwMode="auto">
          <a:xfrm>
            <a:off x="593985" y="229835"/>
            <a:ext cx="10893619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2. </a:t>
            </a:r>
            <a:r>
              <a:rPr lang="de-DE" sz="2400">
                <a:latin typeface="Posterama"/>
                <a:cs typeface="Posterama"/>
              </a:rPr>
              <a:t>Erkläre den Zusammenhang zwischen Klimaschutz und der Weiterverarbeitung von Hanf.</a:t>
            </a:r>
            <a:r>
              <a:rPr lang="en-US" sz="2400">
                <a:latin typeface="Posterama"/>
                <a:cs typeface="Posterama"/>
              </a:rPr>
              <a:t> </a:t>
            </a:r>
            <a:endParaRPr/>
          </a:p>
        </p:txBody>
      </p:sp>
      <p:sp>
        <p:nvSpPr>
          <p:cNvPr id="1462493011" name="Textfeld 44"/>
          <p:cNvSpPr txBox="1"/>
          <p:nvPr/>
        </p:nvSpPr>
        <p:spPr bwMode="auto">
          <a:xfrm>
            <a:off x="601244" y="2265586"/>
            <a:ext cx="288912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Konventionelle Baustoffe</a:t>
            </a:r>
            <a:endParaRPr/>
          </a:p>
        </p:txBody>
      </p:sp>
      <p:sp>
        <p:nvSpPr>
          <p:cNvPr id="508516932" name="Textfeld 46"/>
          <p:cNvSpPr txBox="1"/>
          <p:nvPr/>
        </p:nvSpPr>
        <p:spPr bwMode="auto">
          <a:xfrm>
            <a:off x="4847904" y="2405283"/>
            <a:ext cx="270736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600">
                <a:latin typeface="Posterama"/>
                <a:cs typeface="Posterama"/>
              </a:rPr>
              <a:t>Energiebedarf</a:t>
            </a:r>
          </a:p>
        </p:txBody>
      </p:sp>
      <p:sp>
        <p:nvSpPr>
          <p:cNvPr id="1077223399" name="Textfeld 52"/>
          <p:cNvSpPr txBox="1"/>
          <p:nvPr/>
        </p:nvSpPr>
        <p:spPr bwMode="auto">
          <a:xfrm>
            <a:off x="4765650" y="5247181"/>
            <a:ext cx="2889125" cy="4924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Treibhauseffekt</a:t>
            </a:r>
            <a:endParaRPr/>
          </a:p>
        </p:txBody>
      </p:sp>
      <p:sp>
        <p:nvSpPr>
          <p:cNvPr id="320838401" name="Textfeld 53"/>
          <p:cNvSpPr txBox="1"/>
          <p:nvPr/>
        </p:nvSpPr>
        <p:spPr bwMode="auto">
          <a:xfrm>
            <a:off x="9099963" y="2083522"/>
            <a:ext cx="2267744" cy="129266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Verbrennung </a:t>
            </a:r>
            <a:endParaRPr/>
          </a:p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fossiler</a:t>
            </a:r>
            <a:endParaRPr/>
          </a:p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Brennstoffe</a:t>
            </a:r>
            <a:endParaRPr/>
          </a:p>
        </p:txBody>
      </p:sp>
      <p:sp>
        <p:nvSpPr>
          <p:cNvPr id="1075836965" name="Textfeld 54"/>
          <p:cNvSpPr txBox="1"/>
          <p:nvPr/>
        </p:nvSpPr>
        <p:spPr bwMode="auto">
          <a:xfrm>
            <a:off x="8681511" y="5105002"/>
            <a:ext cx="3202912" cy="89255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Freisetzung </a:t>
            </a:r>
            <a:endParaRPr/>
          </a:p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CO2</a:t>
            </a:r>
            <a:endParaRPr/>
          </a:p>
        </p:txBody>
      </p:sp>
      <p:sp>
        <p:nvSpPr>
          <p:cNvPr id="508246184" name="Textfeld 10"/>
          <p:cNvSpPr txBox="1"/>
          <p:nvPr/>
        </p:nvSpPr>
        <p:spPr bwMode="auto">
          <a:xfrm>
            <a:off x="3765286" y="2386223"/>
            <a:ext cx="82459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hoher</a:t>
            </a:r>
            <a:r>
              <a:rPr lang="de-DE" sz="1600">
                <a:solidFill>
                  <a:srgbClr val="FFFFFF"/>
                </a:solidFill>
              </a:rPr>
              <a:t> 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306138637" name="Textfeld 15"/>
          <p:cNvSpPr txBox="1"/>
          <p:nvPr/>
        </p:nvSpPr>
        <p:spPr bwMode="auto">
          <a:xfrm>
            <a:off x="7718755" y="2231937"/>
            <a:ext cx="99789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905931637" name="Textfeld 17"/>
          <p:cNvSpPr txBox="1"/>
          <p:nvPr/>
        </p:nvSpPr>
        <p:spPr bwMode="auto">
          <a:xfrm>
            <a:off x="10617542" y="3936605"/>
            <a:ext cx="102600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424116777" name="Textfeld 8"/>
          <p:cNvSpPr txBox="1"/>
          <p:nvPr/>
        </p:nvSpPr>
        <p:spPr bwMode="auto">
          <a:xfrm>
            <a:off x="7724740" y="2797334"/>
            <a:ext cx="1043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weniger</a:t>
            </a:r>
            <a:endParaRPr/>
          </a:p>
        </p:txBody>
      </p:sp>
      <p:sp>
        <p:nvSpPr>
          <p:cNvPr id="277704578" name="Textfeld 20"/>
          <p:cNvSpPr txBox="1"/>
          <p:nvPr/>
        </p:nvSpPr>
        <p:spPr bwMode="auto">
          <a:xfrm>
            <a:off x="7718755" y="5691797"/>
            <a:ext cx="6865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verstärkt</a:t>
            </a:r>
            <a:endParaRPr/>
          </a:p>
        </p:txBody>
      </p:sp>
      <p:sp>
        <p:nvSpPr>
          <p:cNvPr id="1100074646" name="Rechteck: abgerundete Ecken 11"/>
          <p:cNvSpPr/>
          <p:nvPr/>
        </p:nvSpPr>
        <p:spPr bwMode="auto">
          <a:xfrm>
            <a:off x="721587" y="4896007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45620752" name="Textfeld 25"/>
          <p:cNvSpPr txBox="1"/>
          <p:nvPr/>
        </p:nvSpPr>
        <p:spPr bwMode="auto">
          <a:xfrm>
            <a:off x="-1542980" y="5112308"/>
            <a:ext cx="7315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Baustoffe aus </a:t>
            </a:r>
            <a:endParaRPr/>
          </a:p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Nutzhanf</a:t>
            </a:r>
            <a:endParaRPr/>
          </a:p>
        </p:txBody>
      </p:sp>
      <p:sp>
        <p:nvSpPr>
          <p:cNvPr id="1199844109" name="Textfeld 31"/>
          <p:cNvSpPr txBox="1"/>
          <p:nvPr/>
        </p:nvSpPr>
        <p:spPr bwMode="auto">
          <a:xfrm>
            <a:off x="748385" y="3917998"/>
            <a:ext cx="1383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Alternative</a:t>
            </a:r>
            <a:endParaRPr lang="de-DE" sz="1600"/>
          </a:p>
        </p:txBody>
      </p:sp>
      <p:sp>
        <p:nvSpPr>
          <p:cNvPr id="8244579" name="Textfeld 18"/>
          <p:cNvSpPr txBox="1"/>
          <p:nvPr/>
        </p:nvSpPr>
        <p:spPr bwMode="auto">
          <a:xfrm>
            <a:off x="3148720" y="3705572"/>
            <a:ext cx="12639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geringer</a:t>
            </a:r>
            <a:endParaRPr lang="de-DE"/>
          </a:p>
        </p:txBody>
      </p:sp>
      <p:sp>
        <p:nvSpPr>
          <p:cNvPr id="466296331" name="Textfeld 29"/>
          <p:cNvSpPr txBox="1"/>
          <p:nvPr/>
        </p:nvSpPr>
        <p:spPr bwMode="auto">
          <a:xfrm>
            <a:off x="9206964" y="3917998"/>
            <a:ext cx="102600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weniger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537296382" name="Textfeld 32"/>
          <p:cNvSpPr txBox="1"/>
          <p:nvPr/>
        </p:nvSpPr>
        <p:spPr bwMode="auto">
          <a:xfrm>
            <a:off x="7702808" y="5023284"/>
            <a:ext cx="114497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600" b="1">
                <a:solidFill>
                  <a:srgbClr val="FFFFFF"/>
                </a:solidFill>
                <a:latin typeface="Posterama"/>
                <a:cs typeface="Posterama"/>
              </a:rPr>
              <a:t>schwächt</a:t>
            </a:r>
            <a:endParaRPr lang="de-DE" sz="16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cxnSp>
        <p:nvCxnSpPr>
          <p:cNvPr id="659781441" name="Gerade Verbindung mit Pfeil 4"/>
          <p:cNvCxnSpPr/>
          <p:nvPr/>
        </p:nvCxnSpPr>
        <p:spPr bwMode="auto">
          <a:xfrm>
            <a:off x="3605096" y="2696424"/>
            <a:ext cx="1144977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373946" name="Gerade Verbindung mit Pfeil 16"/>
          <p:cNvCxnSpPr/>
          <p:nvPr/>
        </p:nvCxnSpPr>
        <p:spPr bwMode="auto">
          <a:xfrm>
            <a:off x="7685664" y="2555500"/>
            <a:ext cx="1144977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668658" name="Gerade Verbindung mit Pfeil 21"/>
          <p:cNvCxnSpPr/>
          <p:nvPr/>
        </p:nvCxnSpPr>
        <p:spPr bwMode="auto">
          <a:xfrm>
            <a:off x="7685664" y="2797334"/>
            <a:ext cx="1144977" cy="0"/>
          </a:xfrm>
          <a:prstGeom prst="straightConnector1">
            <a:avLst/>
          </a:prstGeom>
          <a:ln w="63500">
            <a:solidFill>
              <a:srgbClr val="FFC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9626653" name="Gerade Verbindung mit Pfeil 23"/>
          <p:cNvCxnSpPr/>
          <p:nvPr/>
        </p:nvCxnSpPr>
        <p:spPr bwMode="auto">
          <a:xfrm>
            <a:off x="10551945" y="3476514"/>
            <a:ext cx="0" cy="1328399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3604294" name="Gerade Verbindung mit Pfeil 30"/>
          <p:cNvCxnSpPr/>
          <p:nvPr/>
        </p:nvCxnSpPr>
        <p:spPr bwMode="auto">
          <a:xfrm>
            <a:off x="10262937" y="3476514"/>
            <a:ext cx="20030" cy="1328399"/>
          </a:xfrm>
          <a:prstGeom prst="straightConnector1">
            <a:avLst/>
          </a:prstGeom>
          <a:ln w="63500">
            <a:solidFill>
              <a:srgbClr val="FFC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8428018" name="Gerade Verbindung mit Pfeil 39"/>
          <p:cNvCxnSpPr/>
          <p:nvPr/>
        </p:nvCxnSpPr>
        <p:spPr bwMode="auto">
          <a:xfrm flipH="1">
            <a:off x="7629771" y="5419405"/>
            <a:ext cx="1175866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5421099" name="Gerade Verbindung mit Pfeil 40"/>
          <p:cNvCxnSpPr/>
          <p:nvPr/>
        </p:nvCxnSpPr>
        <p:spPr bwMode="auto">
          <a:xfrm flipH="1">
            <a:off x="7641092" y="5661589"/>
            <a:ext cx="1175866" cy="9374"/>
          </a:xfrm>
          <a:prstGeom prst="straightConnector1">
            <a:avLst/>
          </a:prstGeom>
          <a:ln w="63500">
            <a:solidFill>
              <a:srgbClr val="FFC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6438529" name="Gerade Verbindung mit Pfeil 55"/>
          <p:cNvCxnSpPr/>
          <p:nvPr/>
        </p:nvCxnSpPr>
        <p:spPr bwMode="auto">
          <a:xfrm>
            <a:off x="2112109" y="3472276"/>
            <a:ext cx="20030" cy="1328399"/>
          </a:xfrm>
          <a:prstGeom prst="straightConnector1">
            <a:avLst/>
          </a:prstGeom>
          <a:ln w="63500">
            <a:solidFill>
              <a:srgbClr val="FFC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01973" name="Gerade Verbindung mit Pfeil 56"/>
          <p:cNvCxnSpPr/>
          <p:nvPr/>
        </p:nvCxnSpPr>
        <p:spPr bwMode="auto">
          <a:xfrm flipV="1">
            <a:off x="3155356" y="3458877"/>
            <a:ext cx="1692548" cy="1316300"/>
          </a:xfrm>
          <a:prstGeom prst="straightConnector1">
            <a:avLst/>
          </a:prstGeom>
          <a:ln w="63500">
            <a:solidFill>
              <a:srgbClr val="FFC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49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2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78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51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13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7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1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3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93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29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60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96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9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4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23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43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62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027655" grpId="0" animBg="1"/>
      <p:bldP spid="153658895" grpId="0" animBg="1"/>
      <p:bldP spid="493341978" grpId="0" animBg="1"/>
      <p:bldP spid="1311815971" grpId="0" animBg="1"/>
      <p:bldP spid="397964331" grpId="0" animBg="1"/>
      <p:bldP spid="1462493011" grpId="0"/>
      <p:bldP spid="508516932" grpId="0"/>
      <p:bldP spid="320838401" grpId="0"/>
      <p:bldP spid="1075836965" grpId="0"/>
      <p:bldP spid="508246184" grpId="0"/>
      <p:bldP spid="1306138637" grpId="0"/>
      <p:bldP spid="1905931637" grpId="0"/>
      <p:bldP spid="424116777" grpId="0"/>
      <p:bldP spid="277704578" grpId="0"/>
      <p:bldP spid="1100074646" grpId="0" animBg="1"/>
      <p:bldP spid="1345620752" grpId="0"/>
      <p:bldP spid="1199844109" grpId="0"/>
      <p:bldP spid="8244579" grpId="0"/>
      <p:bldP spid="466296331" grpId="0"/>
      <p:bldP spid="15372963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4612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8232743" name="Rechteck: abgerundete Ecken 11"/>
          <p:cNvSpPr/>
          <p:nvPr/>
        </p:nvSpPr>
        <p:spPr bwMode="auto">
          <a:xfrm>
            <a:off x="721587" y="2047829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34409986" name="Rechteck: abgerundete Ecken 2"/>
          <p:cNvSpPr/>
          <p:nvPr/>
        </p:nvSpPr>
        <p:spPr bwMode="auto">
          <a:xfrm rot="16199998">
            <a:off x="5461319" y="-4605069"/>
            <a:ext cx="1261882" cy="11313962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8659793" name="Rechteck: abgerundete Ecken 7"/>
          <p:cNvSpPr/>
          <p:nvPr/>
        </p:nvSpPr>
        <p:spPr bwMode="auto">
          <a:xfrm>
            <a:off x="4820928" y="2030352"/>
            <a:ext cx="2782319" cy="133214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51845822" name="Rechteck: abgerundete Ecken 24"/>
          <p:cNvSpPr/>
          <p:nvPr/>
        </p:nvSpPr>
        <p:spPr bwMode="auto">
          <a:xfrm>
            <a:off x="4741121" y="4877680"/>
            <a:ext cx="288912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75555599" name="Rechteck: abgerundete Ecken 26"/>
          <p:cNvSpPr/>
          <p:nvPr/>
        </p:nvSpPr>
        <p:spPr bwMode="auto">
          <a:xfrm>
            <a:off x="8889934" y="2056839"/>
            <a:ext cx="2786069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23693262" name="Rechteck: abgerundete Ecken 27"/>
          <p:cNvSpPr/>
          <p:nvPr/>
        </p:nvSpPr>
        <p:spPr bwMode="auto">
          <a:xfrm>
            <a:off x="8786876" y="4828022"/>
            <a:ext cx="288912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6599612" name="Textfeld 42"/>
          <p:cNvSpPr txBox="1"/>
          <p:nvPr/>
        </p:nvSpPr>
        <p:spPr bwMode="auto">
          <a:xfrm>
            <a:off x="593985" y="229835"/>
            <a:ext cx="10893619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3. </a:t>
            </a:r>
            <a:r>
              <a:rPr lang="de-DE" sz="2400">
                <a:latin typeface="Posterama"/>
                <a:cs typeface="Posterama"/>
              </a:rPr>
              <a:t>Erkläre den Zusammenhang zwischen dem Anbau von Hanf und dem Schutz der Artenvielfalt (Biodiversität).</a:t>
            </a:r>
            <a:r>
              <a:rPr lang="en-US" sz="2400">
                <a:latin typeface="Posterama"/>
                <a:cs typeface="Posterama"/>
              </a:rPr>
              <a:t> </a:t>
            </a:r>
            <a:endParaRPr/>
          </a:p>
        </p:txBody>
      </p:sp>
      <p:sp>
        <p:nvSpPr>
          <p:cNvPr id="34431717" name="Textfeld 44"/>
          <p:cNvSpPr txBox="1"/>
          <p:nvPr/>
        </p:nvSpPr>
        <p:spPr bwMode="auto">
          <a:xfrm>
            <a:off x="670058" y="2434814"/>
            <a:ext cx="2889125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Nutzhanf</a:t>
            </a:r>
            <a:endParaRPr/>
          </a:p>
        </p:txBody>
      </p:sp>
      <p:sp>
        <p:nvSpPr>
          <p:cNvPr id="273700914" name="Textfeld 46"/>
          <p:cNvSpPr txBox="1"/>
          <p:nvPr/>
        </p:nvSpPr>
        <p:spPr bwMode="auto">
          <a:xfrm>
            <a:off x="5189453" y="2016909"/>
            <a:ext cx="205343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600">
                <a:latin typeface="Posterama"/>
                <a:cs typeface="Posterama"/>
              </a:rPr>
              <a:t>schnelles Pflanzen-wachstum</a:t>
            </a:r>
          </a:p>
        </p:txBody>
      </p:sp>
      <p:sp>
        <p:nvSpPr>
          <p:cNvPr id="1979057421" name="Textfeld 52"/>
          <p:cNvSpPr txBox="1"/>
          <p:nvPr/>
        </p:nvSpPr>
        <p:spPr bwMode="auto">
          <a:xfrm>
            <a:off x="4647697" y="5244222"/>
            <a:ext cx="2889125" cy="4924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Artenvielfalt</a:t>
            </a:r>
            <a:endParaRPr/>
          </a:p>
        </p:txBody>
      </p:sp>
      <p:sp>
        <p:nvSpPr>
          <p:cNvPr id="578508993" name="Textfeld 53"/>
          <p:cNvSpPr txBox="1"/>
          <p:nvPr/>
        </p:nvSpPr>
        <p:spPr bwMode="auto">
          <a:xfrm>
            <a:off x="8844281" y="2242748"/>
            <a:ext cx="2889125" cy="89255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Unterdrückung von Unkräutern</a:t>
            </a:r>
            <a:endParaRPr/>
          </a:p>
        </p:txBody>
      </p:sp>
      <p:sp>
        <p:nvSpPr>
          <p:cNvPr id="191134438" name="Textfeld 54"/>
          <p:cNvSpPr txBox="1"/>
          <p:nvPr/>
        </p:nvSpPr>
        <p:spPr bwMode="auto">
          <a:xfrm>
            <a:off x="8786876" y="5034555"/>
            <a:ext cx="2889125" cy="89255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de-DE" sz="2600">
                <a:latin typeface="Posterama"/>
                <a:cs typeface="Segoe UI"/>
              </a:rPr>
              <a:t>geringer Pestizideinsatz</a:t>
            </a:r>
            <a:endParaRPr/>
          </a:p>
        </p:txBody>
      </p:sp>
      <p:sp>
        <p:nvSpPr>
          <p:cNvPr id="771784021" name="Textfeld 10"/>
          <p:cNvSpPr txBox="1"/>
          <p:nvPr/>
        </p:nvSpPr>
        <p:spPr bwMode="auto">
          <a:xfrm>
            <a:off x="3523458" y="2381247"/>
            <a:ext cx="13224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Eigenschaft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2100832803" name="Textfeld 15"/>
          <p:cNvSpPr txBox="1"/>
          <p:nvPr/>
        </p:nvSpPr>
        <p:spPr bwMode="auto">
          <a:xfrm>
            <a:off x="7769032" y="2353786"/>
            <a:ext cx="126399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703417670" name="Textfeld 17"/>
          <p:cNvSpPr txBox="1"/>
          <p:nvPr/>
        </p:nvSpPr>
        <p:spPr bwMode="auto">
          <a:xfrm>
            <a:off x="10233757" y="3951119"/>
            <a:ext cx="145723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deswegen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294912217" name="Textfeld 8"/>
          <p:cNvSpPr txBox="1"/>
          <p:nvPr/>
        </p:nvSpPr>
        <p:spPr bwMode="auto">
          <a:xfrm>
            <a:off x="7852174" y="5198056"/>
            <a:ext cx="841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gut für</a:t>
            </a:r>
            <a:endParaRPr/>
          </a:p>
        </p:txBody>
      </p:sp>
      <p:cxnSp>
        <p:nvCxnSpPr>
          <p:cNvPr id="1167930938" name="Gerade Verbindung mit Pfeil 4"/>
          <p:cNvCxnSpPr/>
          <p:nvPr/>
        </p:nvCxnSpPr>
        <p:spPr bwMode="auto">
          <a:xfrm>
            <a:off x="3594700" y="2720637"/>
            <a:ext cx="1144977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0832631" name="Gerade Verbindung mit Pfeil 5"/>
          <p:cNvCxnSpPr/>
          <p:nvPr/>
        </p:nvCxnSpPr>
        <p:spPr bwMode="auto">
          <a:xfrm>
            <a:off x="7699304" y="2689024"/>
            <a:ext cx="1144977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5995143" name="Gerade Verbindung mit Pfeil 12"/>
          <p:cNvCxnSpPr/>
          <p:nvPr/>
        </p:nvCxnSpPr>
        <p:spPr bwMode="auto">
          <a:xfrm>
            <a:off x="10214438" y="3476010"/>
            <a:ext cx="19319" cy="121029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5796108" name="Gerade Verbindung mit Pfeil 16"/>
          <p:cNvCxnSpPr/>
          <p:nvPr/>
        </p:nvCxnSpPr>
        <p:spPr bwMode="auto">
          <a:xfrm flipH="1">
            <a:off x="7667450" y="5505833"/>
            <a:ext cx="1026002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3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7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0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83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0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55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1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9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3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91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0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83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9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32743" grpId="0" animBg="1"/>
      <p:bldP spid="18659793" grpId="0" animBg="1"/>
      <p:bldP spid="1351845822" grpId="0" animBg="1"/>
      <p:bldP spid="975555599" grpId="0" animBg="1"/>
      <p:bldP spid="623693262" grpId="0" animBg="1"/>
      <p:bldP spid="34431717" grpId="0"/>
      <p:bldP spid="273700914" grpId="0"/>
      <p:bldP spid="1979057421" grpId="0"/>
      <p:bldP spid="578508993" grpId="0"/>
      <p:bldP spid="191134438" grpId="0"/>
      <p:bldP spid="771784021" grpId="0"/>
      <p:bldP spid="2100832803" grpId="0"/>
      <p:bldP spid="703417670" grpId="0"/>
      <p:bldP spid="12949122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4612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5033051" name="Textfeld 42"/>
          <p:cNvSpPr txBox="1"/>
          <p:nvPr/>
        </p:nvSpPr>
        <p:spPr bwMode="auto">
          <a:xfrm>
            <a:off x="419218" y="5221905"/>
            <a:ext cx="802121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0" i="0" u="none" strike="noStrike" cap="none" spc="0" dirty="0">
                <a:ln>
                  <a:noFill/>
                </a:ln>
                <a:solidFill>
                  <a:srgbClr val="DFFFA8"/>
                </a:solidFill>
                <a:latin typeface="Posterama"/>
                <a:ea typeface="+mn-ea"/>
                <a:cs typeface="Posterama"/>
              </a:rPr>
              <a:t>© CC BY 4.0 </a:t>
            </a:r>
            <a:endParaRPr dirty="0"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000" b="0" i="0" u="none" strike="noStrike" cap="none" spc="0" dirty="0">
              <a:ln>
                <a:noFill/>
              </a:ln>
              <a:solidFill>
                <a:srgbClr val="DFFFA8"/>
              </a:solidFill>
              <a:latin typeface="Posterama"/>
              <a:ea typeface="+mn-ea"/>
              <a:cs typeface="Posterama"/>
            </a:endParaRPr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0" i="0" u="none" strike="noStrike" cap="none" spc="0" dirty="0">
                <a:ln>
                  <a:noFill/>
                </a:ln>
                <a:solidFill>
                  <a:srgbClr val="DFFFA8"/>
                </a:solidFill>
                <a:latin typeface="Posterama"/>
                <a:ea typeface="+mn-ea"/>
                <a:cs typeface="Posterama"/>
              </a:rPr>
              <a:t>Text: Felix Klimm, Illustrationen: Marie Janke</a:t>
            </a:r>
            <a:endParaRPr lang="en-US" sz="2000" b="0" i="0" u="none" strike="noStrike" cap="none" spc="0" dirty="0">
              <a:ln>
                <a:noFill/>
              </a:ln>
              <a:solidFill>
                <a:srgbClr val="DFFFA8"/>
              </a:solidFill>
              <a:latin typeface="Posterama"/>
              <a:ea typeface="+mn-ea"/>
              <a:cs typeface="Posteram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397321481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50460108" name="Grafik 850460107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-75594"/>
            <a:ext cx="12188952" cy="7000119"/>
          </a:xfrm>
          <a:prstGeom prst="rect">
            <a:avLst/>
          </a:prstGeom>
        </p:spPr>
      </p:pic>
      <p:sp>
        <p:nvSpPr>
          <p:cNvPr id="2094554180" name="Textfeld 1"/>
          <p:cNvSpPr txBox="1"/>
          <p:nvPr/>
        </p:nvSpPr>
        <p:spPr bwMode="auto">
          <a:xfrm>
            <a:off x="11683998" y="6277428"/>
            <a:ext cx="24436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53793728" name="Grafik 2" descr="Ein Bild, das Fahrrad, Rad, Fahrradreifen, Bild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135988" y="-76493"/>
            <a:ext cx="12463975" cy="7010987"/>
          </a:xfrm>
          <a:prstGeom prst="rect">
            <a:avLst/>
          </a:prstGeom>
        </p:spPr>
      </p:pic>
      <p:sp>
        <p:nvSpPr>
          <p:cNvPr id="375545948" name="Textfeld 3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44608728" name="Grafik 2" descr="Ein Bild, das Zeichnung, Kinderkunst, Origami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2207066" y="-1280160"/>
            <a:ext cx="16596601" cy="9335589"/>
          </a:xfrm>
          <a:prstGeom prst="rect">
            <a:avLst/>
          </a:prstGeom>
        </p:spPr>
      </p:pic>
      <p:sp>
        <p:nvSpPr>
          <p:cNvPr id="1875260773" name="Textfeld 1"/>
          <p:cNvSpPr txBox="1"/>
          <p:nvPr/>
        </p:nvSpPr>
        <p:spPr bwMode="auto">
          <a:xfrm>
            <a:off x="11683999" y="6277428"/>
            <a:ext cx="243289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17612525" name="Grafik 2" descr="Ein Bild, das draußen, Rad, Fahrradreifen, Landfahrzeug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107853" y="-113421"/>
            <a:ext cx="12581207" cy="7076929"/>
          </a:xfrm>
          <a:prstGeom prst="rect">
            <a:avLst/>
          </a:prstGeom>
        </p:spPr>
      </p:pic>
      <p:sp>
        <p:nvSpPr>
          <p:cNvPr id="1529672368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69479519" name="Grafik 4" descr="Ein Bild, das Gras, draußen, Transport, Rad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164123" y="-141556"/>
            <a:ext cx="12543692" cy="7055827"/>
          </a:xfrm>
          <a:prstGeom prst="rect">
            <a:avLst/>
          </a:prstGeom>
        </p:spPr>
      </p:pic>
      <p:sp>
        <p:nvSpPr>
          <p:cNvPr id="383290481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10088746" name="Grafik 4" descr="Ein Bild, das Bild, Zeichnung, Kleidung, Entwurf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135989" y="-127488"/>
            <a:ext cx="12631223" cy="7105063"/>
          </a:xfrm>
          <a:prstGeom prst="rect">
            <a:avLst/>
          </a:prstGeom>
        </p:spPr>
      </p:pic>
      <p:sp>
        <p:nvSpPr>
          <p:cNvPr id="1770775862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0215279" name="Grafik 2" descr="Ein Bild, das Zeichnung, Kleidung, Entwurf, Darstellung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100819" y="-56711"/>
            <a:ext cx="12393637" cy="6971421"/>
          </a:xfrm>
          <a:prstGeom prst="rect">
            <a:avLst/>
          </a:prstGeom>
        </p:spPr>
      </p:pic>
      <p:sp>
        <p:nvSpPr>
          <p:cNvPr id="2073256998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67496491" name="Grafik 2" descr="Ein Bild, das Kleidung, Darstellung, Zeichnung, Cartoon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8506725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Breitbild</PresentationFormat>
  <Paragraphs>88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Posterama</vt:lpstr>
      <vt:lpstr>Larissa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Felix Klimm</cp:lastModifiedBy>
  <cp:revision>613</cp:revision>
  <dcterms:created xsi:type="dcterms:W3CDTF">2025-05-18T19:11:38Z</dcterms:created>
  <dcterms:modified xsi:type="dcterms:W3CDTF">2026-01-15T15:01:26Z</dcterms:modified>
</cp:coreProperties>
</file>